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6" r:id="rId5"/>
  </p:sldMasterIdLst>
  <p:notesMasterIdLst>
    <p:notesMasterId r:id="rId12"/>
  </p:notesMasterIdLst>
  <p:sldIdLst>
    <p:sldId id="734" r:id="rId6"/>
    <p:sldId id="631" r:id="rId7"/>
    <p:sldId id="996" r:id="rId8"/>
    <p:sldId id="299" r:id="rId9"/>
    <p:sldId id="828" r:id="rId10"/>
    <p:sldId id="991" r:id="rId11"/>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42" autoAdjust="0"/>
    <p:restoredTop sz="94660"/>
  </p:normalViewPr>
  <p:slideViewPr>
    <p:cSldViewPr snapToGrid="0">
      <p:cViewPr varScale="1">
        <p:scale>
          <a:sx n="107" d="100"/>
          <a:sy n="107" d="100"/>
        </p:scale>
        <p:origin x="142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743677BC-162D-4026-BCCC-BF6595DBEDB8}" type="datetimeFigureOut">
              <a:rPr kumimoji="1" lang="ja-JP" altLang="en-US" smtClean="0"/>
              <a:t>2024/5/28</a:t>
            </a:fld>
            <a:endParaRPr kumimoji="1" lang="ja-JP" altLang="en-US"/>
          </a:p>
        </p:txBody>
      </p:sp>
      <p:sp>
        <p:nvSpPr>
          <p:cNvPr id="4" name="スライド イメージ プレースホルダー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24599F52-F6D4-4AA8-9C3D-6B3DE4791433}" type="slidenum">
              <a:rPr kumimoji="1" lang="ja-JP" altLang="en-US" smtClean="0"/>
              <a:t>‹#›</a:t>
            </a:fld>
            <a:endParaRPr kumimoji="1" lang="ja-JP" altLang="en-US"/>
          </a:p>
        </p:txBody>
      </p:sp>
    </p:spTree>
    <p:extLst>
      <p:ext uri="{BB962C8B-B14F-4D97-AF65-F5344CB8AC3E}">
        <p14:creationId xmlns:p14="http://schemas.microsoft.com/office/powerpoint/2010/main" val="18923983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BE7E3-20B9-4289-9A1E-BF1B4096E6FB}"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05669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FA2546-DE0C-4B42-9070-2DD7A4AF421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58613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15E2616-D048-49A6-BE68-799EBC6DE69F}" type="datetimeFigureOut">
              <a:rPr kumimoji="1" lang="ja-JP" altLang="en-US" smtClean="0"/>
              <a:t>2024/5/28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E8F5AC3-358F-4E4B-8123-B135CDC96C57}" type="slidenum">
              <a:rPr kumimoji="1" lang="ja-JP" altLang="en-US" smtClean="0"/>
              <a:t>‹#›</a:t>
            </a:fld>
            <a:endParaRPr kumimoji="1" lang="ja-JP" altLang="en-US"/>
          </a:p>
        </p:txBody>
      </p:sp>
    </p:spTree>
    <p:extLst>
      <p:ext uri="{BB962C8B-B14F-4D97-AF65-F5344CB8AC3E}">
        <p14:creationId xmlns:p14="http://schemas.microsoft.com/office/powerpoint/2010/main" val="1424477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5E2616-D048-49A6-BE68-799EBC6DE69F}" type="datetimeFigureOut">
              <a:rPr kumimoji="1" lang="ja-JP" altLang="en-US" smtClean="0"/>
              <a:t>2024/5/28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E8F5AC3-358F-4E4B-8123-B135CDC96C57}" type="slidenum">
              <a:rPr kumimoji="1" lang="ja-JP" altLang="en-US" smtClean="0"/>
              <a:t>‹#›</a:t>
            </a:fld>
            <a:endParaRPr kumimoji="1" lang="ja-JP" altLang="en-US"/>
          </a:p>
        </p:txBody>
      </p:sp>
    </p:spTree>
    <p:extLst>
      <p:ext uri="{BB962C8B-B14F-4D97-AF65-F5344CB8AC3E}">
        <p14:creationId xmlns:p14="http://schemas.microsoft.com/office/powerpoint/2010/main" val="2577893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5E2616-D048-49A6-BE68-799EBC6DE69F}" type="datetimeFigureOut">
              <a:rPr kumimoji="1" lang="ja-JP" altLang="en-US" smtClean="0"/>
              <a:t>2024/5/28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E8F5AC3-358F-4E4B-8123-B135CDC96C57}" type="slidenum">
              <a:rPr kumimoji="1" lang="ja-JP" altLang="en-US" smtClean="0"/>
              <a:t>‹#›</a:t>
            </a:fld>
            <a:endParaRPr kumimoji="1" lang="ja-JP" altLang="en-US"/>
          </a:p>
        </p:txBody>
      </p:sp>
    </p:spTree>
    <p:extLst>
      <p:ext uri="{BB962C8B-B14F-4D97-AF65-F5344CB8AC3E}">
        <p14:creationId xmlns:p14="http://schemas.microsoft.com/office/powerpoint/2010/main" val="2566097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AADFABFA-B18A-4703-B27E-9255DB87F623}" type="datetime1">
              <a:rPr lang="ja-JP" altLang="en-US" smtClean="0"/>
              <a:pPr>
                <a:defRPr/>
              </a:pPr>
              <a:t>2024/5/28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41F185E-C1A2-479F-A98C-AE04DC021800}" type="slidenum">
              <a:rPr lang="ja-JP" altLang="en-US"/>
              <a:pPr>
                <a:defRPr/>
              </a:pPr>
              <a:t>‹#›</a:t>
            </a:fld>
            <a:endParaRPr lang="ja-JP" altLang="en-US"/>
          </a:p>
        </p:txBody>
      </p:sp>
    </p:spTree>
    <p:extLst>
      <p:ext uri="{BB962C8B-B14F-4D97-AF65-F5344CB8AC3E}">
        <p14:creationId xmlns:p14="http://schemas.microsoft.com/office/powerpoint/2010/main" val="3863862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8CB57582-4E39-4208-A557-FCF6A9C9F692}" type="datetime1">
              <a:rPr lang="ja-JP" altLang="en-US" smtClean="0"/>
              <a:pPr>
                <a:defRPr/>
              </a:pPr>
              <a:t>2024/5/28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0ED0729-A24A-46D6-971F-5B52BDA45EF0}" type="slidenum">
              <a:rPr lang="ja-JP" altLang="en-US"/>
              <a:pPr>
                <a:defRPr/>
              </a:pPr>
              <a:t>‹#›</a:t>
            </a:fld>
            <a:endParaRPr lang="ja-JP" altLang="en-US"/>
          </a:p>
        </p:txBody>
      </p:sp>
    </p:spTree>
    <p:extLst>
      <p:ext uri="{BB962C8B-B14F-4D97-AF65-F5344CB8AC3E}">
        <p14:creationId xmlns:p14="http://schemas.microsoft.com/office/powerpoint/2010/main" val="1598374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D89F63A2-6D78-4BB7-BE5B-C3DAE6E831B9}" type="datetime1">
              <a:rPr lang="ja-JP" altLang="en-US" smtClean="0"/>
              <a:pPr>
                <a:defRPr/>
              </a:pPr>
              <a:t>2024/5/28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D0482B9-9113-4B66-861A-65EB1F6EEFD3}" type="slidenum">
              <a:rPr lang="ja-JP" altLang="en-US"/>
              <a:pPr>
                <a:defRPr/>
              </a:pPr>
              <a:t>‹#›</a:t>
            </a:fld>
            <a:endParaRPr lang="ja-JP" altLang="en-US"/>
          </a:p>
        </p:txBody>
      </p:sp>
    </p:spTree>
    <p:extLst>
      <p:ext uri="{BB962C8B-B14F-4D97-AF65-F5344CB8AC3E}">
        <p14:creationId xmlns:p14="http://schemas.microsoft.com/office/powerpoint/2010/main" val="2867325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1A6073BD-9977-43DF-8ABE-1BADEC4A64E7}" type="datetime1">
              <a:rPr lang="ja-JP" altLang="en-US" smtClean="0"/>
              <a:pPr>
                <a:defRPr/>
              </a:pPr>
              <a:t>2024/5/28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7C413DE4-583E-4BAE-A342-E5783611F270}" type="slidenum">
              <a:rPr lang="ja-JP" altLang="en-US"/>
              <a:pPr>
                <a:defRPr/>
              </a:pPr>
              <a:t>‹#›</a:t>
            </a:fld>
            <a:endParaRPr lang="ja-JP" altLang="en-US"/>
          </a:p>
        </p:txBody>
      </p:sp>
    </p:spTree>
    <p:extLst>
      <p:ext uri="{BB962C8B-B14F-4D97-AF65-F5344CB8AC3E}">
        <p14:creationId xmlns:p14="http://schemas.microsoft.com/office/powerpoint/2010/main" val="1697644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5350A4DA-1A76-4B04-A73F-B0182CD04AC3}" type="datetime1">
              <a:rPr lang="ja-JP" altLang="en-US" smtClean="0"/>
              <a:pPr>
                <a:defRPr/>
              </a:pPr>
              <a:t>2024/5/28</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DA31DECE-25A1-4B47-87C4-E4981EA0ECBD}" type="slidenum">
              <a:rPr lang="ja-JP" altLang="en-US"/>
              <a:pPr>
                <a:defRPr/>
              </a:pPr>
              <a:t>‹#›</a:t>
            </a:fld>
            <a:endParaRPr lang="ja-JP" altLang="en-US"/>
          </a:p>
        </p:txBody>
      </p:sp>
    </p:spTree>
    <p:extLst>
      <p:ext uri="{BB962C8B-B14F-4D97-AF65-F5344CB8AC3E}">
        <p14:creationId xmlns:p14="http://schemas.microsoft.com/office/powerpoint/2010/main" val="1750251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DA541514-8A55-4248-8505-1E7A553CAA23}" type="datetime1">
              <a:rPr lang="ja-JP" altLang="en-US" smtClean="0"/>
              <a:pPr>
                <a:defRPr/>
              </a:pPr>
              <a:t>2024/5/28</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672109A7-E793-42E8-9E1C-78EB0B74A8CE}" type="slidenum">
              <a:rPr lang="ja-JP" altLang="en-US"/>
              <a:pPr>
                <a:defRPr/>
              </a:pPr>
              <a:t>‹#›</a:t>
            </a:fld>
            <a:endParaRPr lang="ja-JP" altLang="en-US"/>
          </a:p>
        </p:txBody>
      </p:sp>
    </p:spTree>
    <p:extLst>
      <p:ext uri="{BB962C8B-B14F-4D97-AF65-F5344CB8AC3E}">
        <p14:creationId xmlns:p14="http://schemas.microsoft.com/office/powerpoint/2010/main" val="1150673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BEC86EC6-AE3D-444F-B1E6-43259D6EE819}" type="datetime1">
              <a:rPr lang="ja-JP" altLang="en-US" smtClean="0"/>
              <a:pPr>
                <a:defRPr/>
              </a:pPr>
              <a:t>2024/5/28</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2F4EEB9B-34AE-4035-8F1C-665FE3A72233}" type="slidenum">
              <a:rPr lang="ja-JP" altLang="en-US"/>
              <a:pPr>
                <a:defRPr/>
              </a:pPr>
              <a:t>‹#›</a:t>
            </a:fld>
            <a:endParaRPr lang="ja-JP" altLang="en-US"/>
          </a:p>
        </p:txBody>
      </p:sp>
    </p:spTree>
    <p:extLst>
      <p:ext uri="{BB962C8B-B14F-4D97-AF65-F5344CB8AC3E}">
        <p14:creationId xmlns:p14="http://schemas.microsoft.com/office/powerpoint/2010/main" val="3766592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538D85A-A8F1-45F6-AAA1-219053D1CBFB}" type="datetime1">
              <a:rPr lang="ja-JP" altLang="en-US" smtClean="0"/>
              <a:pPr>
                <a:defRPr/>
              </a:pPr>
              <a:t>2024/5/28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E3C31CBB-F4C2-4FFB-AB00-E741025E7AA4}" type="slidenum">
              <a:rPr lang="ja-JP" altLang="en-US"/>
              <a:pPr>
                <a:defRPr/>
              </a:pPr>
              <a:t>‹#›</a:t>
            </a:fld>
            <a:endParaRPr lang="ja-JP" altLang="en-US"/>
          </a:p>
        </p:txBody>
      </p:sp>
    </p:spTree>
    <p:extLst>
      <p:ext uri="{BB962C8B-B14F-4D97-AF65-F5344CB8AC3E}">
        <p14:creationId xmlns:p14="http://schemas.microsoft.com/office/powerpoint/2010/main" val="2445725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5E2616-D048-49A6-BE68-799EBC6DE69F}" type="datetimeFigureOut">
              <a:rPr kumimoji="1" lang="ja-JP" altLang="en-US" smtClean="0"/>
              <a:t>2024/5/28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E8F5AC3-358F-4E4B-8123-B135CDC96C57}" type="slidenum">
              <a:rPr kumimoji="1" lang="ja-JP" altLang="en-US" smtClean="0"/>
              <a:t>‹#›</a:t>
            </a:fld>
            <a:endParaRPr kumimoji="1" lang="ja-JP" altLang="en-US"/>
          </a:p>
        </p:txBody>
      </p:sp>
    </p:spTree>
    <p:extLst>
      <p:ext uri="{BB962C8B-B14F-4D97-AF65-F5344CB8AC3E}">
        <p14:creationId xmlns:p14="http://schemas.microsoft.com/office/powerpoint/2010/main" val="353287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574F5A3-C48E-48DD-835E-A17F7A995335}" type="datetime1">
              <a:rPr lang="ja-JP" altLang="en-US" smtClean="0"/>
              <a:pPr>
                <a:defRPr/>
              </a:pPr>
              <a:t>2024/5/28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8D58077-FE42-4A87-AFD3-C25EB4AF01E5}" type="slidenum">
              <a:rPr lang="ja-JP" altLang="en-US"/>
              <a:pPr>
                <a:defRPr/>
              </a:pPr>
              <a:t>‹#›</a:t>
            </a:fld>
            <a:endParaRPr lang="ja-JP" altLang="en-US"/>
          </a:p>
        </p:txBody>
      </p:sp>
    </p:spTree>
    <p:extLst>
      <p:ext uri="{BB962C8B-B14F-4D97-AF65-F5344CB8AC3E}">
        <p14:creationId xmlns:p14="http://schemas.microsoft.com/office/powerpoint/2010/main" val="2747190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5BADC9A7-242F-4C88-ABD2-9B00F638871A}" type="datetime1">
              <a:rPr lang="ja-JP" altLang="en-US" smtClean="0"/>
              <a:pPr>
                <a:defRPr/>
              </a:pPr>
              <a:t>2024/5/28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C4B03C8-D2F8-4403-AF1C-64137E5C7B65}" type="slidenum">
              <a:rPr lang="ja-JP" altLang="en-US"/>
              <a:pPr>
                <a:defRPr/>
              </a:pPr>
              <a:t>‹#›</a:t>
            </a:fld>
            <a:endParaRPr lang="ja-JP" altLang="en-US"/>
          </a:p>
        </p:txBody>
      </p:sp>
    </p:spTree>
    <p:extLst>
      <p:ext uri="{BB962C8B-B14F-4D97-AF65-F5344CB8AC3E}">
        <p14:creationId xmlns:p14="http://schemas.microsoft.com/office/powerpoint/2010/main" val="3497283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7C353577-A7AE-4E10-8DC9-1E3E3B441F14}" type="datetime1">
              <a:rPr lang="ja-JP" altLang="en-US" smtClean="0"/>
              <a:pPr>
                <a:defRPr/>
              </a:pPr>
              <a:t>2024/5/28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D96AD60-69D0-4BFD-8E97-D9F026A1562C}" type="slidenum">
              <a:rPr lang="ja-JP" altLang="en-US"/>
              <a:pPr>
                <a:defRPr/>
              </a:pPr>
              <a:t>‹#›</a:t>
            </a:fld>
            <a:endParaRPr lang="ja-JP" altLang="en-US"/>
          </a:p>
        </p:txBody>
      </p:sp>
    </p:spTree>
    <p:extLst>
      <p:ext uri="{BB962C8B-B14F-4D97-AF65-F5344CB8AC3E}">
        <p14:creationId xmlns:p14="http://schemas.microsoft.com/office/powerpoint/2010/main" val="1076053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15E2616-D048-49A6-BE68-799EBC6DE69F}" type="datetimeFigureOut">
              <a:rPr kumimoji="1" lang="ja-JP" altLang="en-US" smtClean="0"/>
              <a:t>2024/5/28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E8F5AC3-358F-4E4B-8123-B135CDC96C57}" type="slidenum">
              <a:rPr kumimoji="1" lang="ja-JP" altLang="en-US" smtClean="0"/>
              <a:t>‹#›</a:t>
            </a:fld>
            <a:endParaRPr kumimoji="1" lang="ja-JP" altLang="en-US"/>
          </a:p>
        </p:txBody>
      </p:sp>
    </p:spTree>
    <p:extLst>
      <p:ext uri="{BB962C8B-B14F-4D97-AF65-F5344CB8AC3E}">
        <p14:creationId xmlns:p14="http://schemas.microsoft.com/office/powerpoint/2010/main" val="4267664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15E2616-D048-49A6-BE68-799EBC6DE69F}" type="datetimeFigureOut">
              <a:rPr kumimoji="1" lang="ja-JP" altLang="en-US" smtClean="0"/>
              <a:t>2024/5/28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E8F5AC3-358F-4E4B-8123-B135CDC96C57}" type="slidenum">
              <a:rPr kumimoji="1" lang="ja-JP" altLang="en-US" smtClean="0"/>
              <a:t>‹#›</a:t>
            </a:fld>
            <a:endParaRPr kumimoji="1" lang="ja-JP" altLang="en-US"/>
          </a:p>
        </p:txBody>
      </p:sp>
    </p:spTree>
    <p:extLst>
      <p:ext uri="{BB962C8B-B14F-4D97-AF65-F5344CB8AC3E}">
        <p14:creationId xmlns:p14="http://schemas.microsoft.com/office/powerpoint/2010/main" val="109413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15E2616-D048-49A6-BE68-799EBC6DE69F}" type="datetimeFigureOut">
              <a:rPr kumimoji="1" lang="ja-JP" altLang="en-US" smtClean="0"/>
              <a:t>2024/5/28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E8F5AC3-358F-4E4B-8123-B135CDC96C57}" type="slidenum">
              <a:rPr kumimoji="1" lang="ja-JP" altLang="en-US" smtClean="0"/>
              <a:t>‹#›</a:t>
            </a:fld>
            <a:endParaRPr kumimoji="1" lang="ja-JP" altLang="en-US"/>
          </a:p>
        </p:txBody>
      </p:sp>
    </p:spTree>
    <p:extLst>
      <p:ext uri="{BB962C8B-B14F-4D97-AF65-F5344CB8AC3E}">
        <p14:creationId xmlns:p14="http://schemas.microsoft.com/office/powerpoint/2010/main" val="2413039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15E2616-D048-49A6-BE68-799EBC6DE69F}" type="datetimeFigureOut">
              <a:rPr kumimoji="1" lang="ja-JP" altLang="en-US" smtClean="0"/>
              <a:t>2024/5/28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E8F5AC3-358F-4E4B-8123-B135CDC96C57}" type="slidenum">
              <a:rPr kumimoji="1" lang="ja-JP" altLang="en-US" smtClean="0"/>
              <a:t>‹#›</a:t>
            </a:fld>
            <a:endParaRPr kumimoji="1" lang="ja-JP" altLang="en-US"/>
          </a:p>
        </p:txBody>
      </p:sp>
    </p:spTree>
    <p:extLst>
      <p:ext uri="{BB962C8B-B14F-4D97-AF65-F5344CB8AC3E}">
        <p14:creationId xmlns:p14="http://schemas.microsoft.com/office/powerpoint/2010/main" val="365731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5E2616-D048-49A6-BE68-799EBC6DE69F}" type="datetimeFigureOut">
              <a:rPr kumimoji="1" lang="ja-JP" altLang="en-US" smtClean="0"/>
              <a:t>2024/5/28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E8F5AC3-358F-4E4B-8123-B135CDC96C57}" type="slidenum">
              <a:rPr kumimoji="1" lang="ja-JP" altLang="en-US" smtClean="0"/>
              <a:t>‹#›</a:t>
            </a:fld>
            <a:endParaRPr kumimoji="1" lang="ja-JP" altLang="en-US"/>
          </a:p>
        </p:txBody>
      </p:sp>
    </p:spTree>
    <p:extLst>
      <p:ext uri="{BB962C8B-B14F-4D97-AF65-F5344CB8AC3E}">
        <p14:creationId xmlns:p14="http://schemas.microsoft.com/office/powerpoint/2010/main" val="1167015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15E2616-D048-49A6-BE68-799EBC6DE69F}" type="datetimeFigureOut">
              <a:rPr kumimoji="1" lang="ja-JP" altLang="en-US" smtClean="0"/>
              <a:t>2024/5/28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E8F5AC3-358F-4E4B-8123-B135CDC96C57}" type="slidenum">
              <a:rPr kumimoji="1" lang="ja-JP" altLang="en-US" smtClean="0"/>
              <a:t>‹#›</a:t>
            </a:fld>
            <a:endParaRPr kumimoji="1" lang="ja-JP" altLang="en-US"/>
          </a:p>
        </p:txBody>
      </p:sp>
    </p:spTree>
    <p:extLst>
      <p:ext uri="{BB962C8B-B14F-4D97-AF65-F5344CB8AC3E}">
        <p14:creationId xmlns:p14="http://schemas.microsoft.com/office/powerpoint/2010/main" val="2860501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15E2616-D048-49A6-BE68-799EBC6DE69F}" type="datetimeFigureOut">
              <a:rPr kumimoji="1" lang="ja-JP" altLang="en-US" smtClean="0"/>
              <a:t>2024/5/28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E8F5AC3-358F-4E4B-8123-B135CDC96C57}" type="slidenum">
              <a:rPr kumimoji="1" lang="ja-JP" altLang="en-US" smtClean="0"/>
              <a:t>‹#›</a:t>
            </a:fld>
            <a:endParaRPr kumimoji="1" lang="ja-JP" altLang="en-US"/>
          </a:p>
        </p:txBody>
      </p:sp>
    </p:spTree>
    <p:extLst>
      <p:ext uri="{BB962C8B-B14F-4D97-AF65-F5344CB8AC3E}">
        <p14:creationId xmlns:p14="http://schemas.microsoft.com/office/powerpoint/2010/main" val="4119142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5E2616-D048-49A6-BE68-799EBC6DE69F}" type="datetimeFigureOut">
              <a:rPr kumimoji="1" lang="ja-JP" altLang="en-US" smtClean="0"/>
              <a:t>2024/5/28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F5AC3-358F-4E4B-8123-B135CDC96C57}" type="slidenum">
              <a:rPr kumimoji="1" lang="ja-JP" altLang="en-US" smtClean="0"/>
              <a:t>‹#›</a:t>
            </a:fld>
            <a:endParaRPr kumimoji="1" lang="ja-JP" altLang="en-US"/>
          </a:p>
        </p:txBody>
      </p:sp>
    </p:spTree>
    <p:extLst>
      <p:ext uri="{BB962C8B-B14F-4D97-AF65-F5344CB8AC3E}">
        <p14:creationId xmlns:p14="http://schemas.microsoft.com/office/powerpoint/2010/main" val="1703310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274"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54275"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CE070C4B-359F-4C19-AEAC-54BA16B1EC31}" type="datetime1">
              <a:rPr lang="ja-JP" altLang="en-US" smtClean="0"/>
              <a:pPr>
                <a:defRPr/>
              </a:pPr>
              <a:t>2024/5/28</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7546C80C-5555-4A81-BA11-D2AB7E6509FA}" type="slidenum">
              <a:rPr lang="ja-JP" altLang="en-US"/>
              <a:pPr>
                <a:defRPr/>
              </a:pPr>
              <a:t>‹#›</a:t>
            </a:fld>
            <a:endParaRPr lang="ja-JP" altLang="en-US"/>
          </a:p>
        </p:txBody>
      </p:sp>
    </p:spTree>
    <p:extLst>
      <p:ext uri="{BB962C8B-B14F-4D97-AF65-F5344CB8AC3E}">
        <p14:creationId xmlns:p14="http://schemas.microsoft.com/office/powerpoint/2010/main" val="20501954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oleObject" Target="../embeddings/oleObject1.bin"/><Relationship Id="rId7" Type="http://schemas.openxmlformats.org/officeDocument/2006/relationships/image" Target="../media/image16.jpeg"/><Relationship Id="rId12"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5.emf"/><Relationship Id="rId11" Type="http://schemas.openxmlformats.org/officeDocument/2006/relationships/image" Target="../media/image20.png"/><Relationship Id="rId5" Type="http://schemas.openxmlformats.org/officeDocument/2006/relationships/oleObject" Target="../embeddings/oleObject2.bin"/><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4.emf"/><Relationship Id="rId9" Type="http://schemas.openxmlformats.org/officeDocument/2006/relationships/image" Target="../media/image18.jpeg"/><Relationship Id="rId14" Type="http://schemas.openxmlformats.org/officeDocument/2006/relationships/image" Target="../media/image2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3B0DF52-77C2-43BD-AF4A-715BB8F134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0625" r="46214" b="4063"/>
          <a:stretch/>
        </p:blipFill>
        <p:spPr>
          <a:xfrm rot="5400000">
            <a:off x="-238630" y="2545500"/>
            <a:ext cx="2342637" cy="1154290"/>
          </a:xfrm>
          <a:prstGeom prst="rect">
            <a:avLst/>
          </a:prstGeom>
        </p:spPr>
      </p:pic>
      <p:pic>
        <p:nvPicPr>
          <p:cNvPr id="7" name="図 6">
            <a:extLst>
              <a:ext uri="{FF2B5EF4-FFF2-40B4-BE49-F238E27FC236}">
                <a16:creationId xmlns:a16="http://schemas.microsoft.com/office/drawing/2014/main" id="{E3762EA9-A1AB-483D-9D95-9D8908E3EE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8925" y="1951327"/>
            <a:ext cx="2266950" cy="1762125"/>
          </a:xfrm>
          <a:prstGeom prst="rect">
            <a:avLst/>
          </a:prstGeom>
        </p:spPr>
      </p:pic>
      <p:sp>
        <p:nvSpPr>
          <p:cNvPr id="8" name="サブタイトル 2">
            <a:extLst>
              <a:ext uri="{FF2B5EF4-FFF2-40B4-BE49-F238E27FC236}">
                <a16:creationId xmlns:a16="http://schemas.microsoft.com/office/drawing/2014/main" id="{44A248E9-629F-4910-876D-6A7B4E6C2794}"/>
              </a:ext>
            </a:extLst>
          </p:cNvPr>
          <p:cNvSpPr txBox="1">
            <a:spLocks/>
          </p:cNvSpPr>
          <p:nvPr/>
        </p:nvSpPr>
        <p:spPr>
          <a:xfrm>
            <a:off x="6483226" y="3783740"/>
            <a:ext cx="2736304" cy="59518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2800" b="1" dirty="0">
                <a:solidFill>
                  <a:schemeClr val="tx1"/>
                </a:solidFill>
                <a:latin typeface="HG丸ｺﾞｼｯｸM-PRO" panose="020F0600000000000000" pitchFamily="50" charset="-128"/>
                <a:ea typeface="HG丸ｺﾞｼｯｸM-PRO" panose="020F0600000000000000" pitchFamily="50" charset="-128"/>
              </a:rPr>
              <a:t>カルシウム（</a:t>
            </a:r>
            <a:r>
              <a:rPr lang="en-US" altLang="ja-JP" sz="2800" b="1" dirty="0">
                <a:solidFill>
                  <a:schemeClr val="tx1"/>
                </a:solidFill>
                <a:latin typeface="HG丸ｺﾞｼｯｸM-PRO" panose="020F0600000000000000" pitchFamily="50" charset="-128"/>
                <a:ea typeface="HG丸ｺﾞｼｯｸM-PRO" panose="020F0600000000000000" pitchFamily="50" charset="-128"/>
              </a:rPr>
              <a:t>Ca</a:t>
            </a:r>
            <a:r>
              <a:rPr lang="ja-JP" altLang="en-US" sz="2800" b="1" dirty="0">
                <a:solidFill>
                  <a:schemeClr val="tx1"/>
                </a:solidFill>
                <a:latin typeface="HG丸ｺﾞｼｯｸM-PRO" panose="020F0600000000000000" pitchFamily="50" charset="-128"/>
                <a:ea typeface="HG丸ｺﾞｼｯｸM-PRO" panose="020F0600000000000000" pitchFamily="50" charset="-128"/>
              </a:rPr>
              <a:t>）</a:t>
            </a:r>
            <a:endParaRPr lang="en-US" sz="2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0" name="字幕 2">
            <a:extLst>
              <a:ext uri="{FF2B5EF4-FFF2-40B4-BE49-F238E27FC236}">
                <a16:creationId xmlns:a16="http://schemas.microsoft.com/office/drawing/2014/main" id="{171C93B3-0E07-4E1E-B644-DB17935D3786}"/>
              </a:ext>
            </a:extLst>
          </p:cNvPr>
          <p:cNvSpPr>
            <a:spLocks noGrp="1"/>
          </p:cNvSpPr>
          <p:nvPr>
            <p:ph type="subTitle" idx="1"/>
          </p:nvPr>
        </p:nvSpPr>
        <p:spPr>
          <a:xfrm>
            <a:off x="355543" y="2551651"/>
            <a:ext cx="8008512" cy="4080340"/>
          </a:xfrm>
        </p:spPr>
        <p:txBody>
          <a:bodyPr>
            <a:normAutofit fontScale="92500"/>
          </a:bodyPr>
          <a:lstStyle/>
          <a:p>
            <a:r>
              <a:rPr kumimoji="1" lang="ja-JP" altLang="en-US" b="1" dirty="0">
                <a:solidFill>
                  <a:schemeClr val="tx1"/>
                </a:solidFill>
                <a:latin typeface="HG丸ｺﾞｼｯｸM-PRO" panose="020F0600000000000000" pitchFamily="50" charset="-128"/>
                <a:ea typeface="HG丸ｺﾞｼｯｸM-PRO" panose="020F0600000000000000" pitchFamily="50" charset="-128"/>
              </a:rPr>
              <a:t>中央大学　</a:t>
            </a:r>
            <a:r>
              <a:rPr lang="ja-JP" altLang="en-US" b="1" dirty="0">
                <a:solidFill>
                  <a:schemeClr val="tx1"/>
                </a:solidFill>
                <a:latin typeface="HG丸ｺﾞｼｯｸM-PRO" panose="020F0600000000000000" pitchFamily="50" charset="-128"/>
                <a:ea typeface="HG丸ｺﾞｼｯｸM-PRO" panose="020F0600000000000000" pitchFamily="50" charset="-128"/>
              </a:rPr>
              <a:t>理工学部　</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r>
              <a:rPr lang="ja-JP" altLang="en-US" b="1" dirty="0">
                <a:solidFill>
                  <a:schemeClr val="tx1"/>
                </a:solidFill>
                <a:latin typeface="HG丸ｺﾞｼｯｸM-PRO" panose="020F0600000000000000" pitchFamily="50" charset="-128"/>
                <a:ea typeface="HG丸ｺﾞｼｯｸM-PRO" panose="020F0600000000000000" pitchFamily="50" charset="-128"/>
              </a:rPr>
              <a:t>人間総合理工学科　教授</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b="1" dirty="0">
                <a:solidFill>
                  <a:schemeClr val="tx1"/>
                </a:solidFill>
                <a:latin typeface="HG丸ｺﾞｼｯｸM-PRO" panose="020F0600000000000000" pitchFamily="50" charset="-128"/>
                <a:ea typeface="HG丸ｺﾞｼｯｸM-PRO" panose="020F0600000000000000" pitchFamily="50" charset="-128"/>
              </a:rPr>
              <a:t>三苫　好治</a:t>
            </a:r>
            <a:endParaRPr kumimoji="1" lang="en-US" altLang="ja-JP" b="1"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b="1" dirty="0">
                <a:solidFill>
                  <a:schemeClr val="tx1"/>
                </a:solidFill>
                <a:latin typeface="HG丸ｺﾞｼｯｸM-PRO" panose="020F0600000000000000" pitchFamily="50" charset="-128"/>
                <a:ea typeface="HG丸ｺﾞｼｯｸM-PRO" panose="020F0600000000000000" pitchFamily="50" charset="-128"/>
              </a:rPr>
              <a:t>（みとま　よしはる）</a:t>
            </a:r>
            <a:endParaRPr kumimoji="1" lang="en-US" altLang="ja-JP" b="1"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b="1" dirty="0">
                <a:solidFill>
                  <a:schemeClr val="tx1"/>
                </a:solidFill>
                <a:latin typeface="HG丸ｺﾞｼｯｸM-PRO" panose="020F0600000000000000" pitchFamily="50" charset="-128"/>
                <a:ea typeface="HG丸ｺﾞｼｯｸM-PRO" panose="020F0600000000000000" pitchFamily="50" charset="-128"/>
              </a:rPr>
              <a:t>本日の情報（参考）：</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pPr algn="l">
              <a:lnSpc>
                <a:spcPct val="120000"/>
              </a:lnSpc>
            </a:pPr>
            <a:r>
              <a:rPr lang="en-US" altLang="ja-JP" b="1" dirty="0">
                <a:solidFill>
                  <a:schemeClr val="tx1"/>
                </a:solidFill>
                <a:latin typeface="HG丸ｺﾞｼｯｸM-PRO" panose="020F0600000000000000" pitchFamily="50" charset="-128"/>
                <a:ea typeface="HG丸ｺﾞｼｯｸM-PRO" panose="020F0600000000000000" pitchFamily="50" charset="-128"/>
              </a:rPr>
              <a:t>J-Global(https://jglobal.jst.go.jp/)</a:t>
            </a:r>
            <a:r>
              <a:rPr lang="ja-JP" altLang="en-US" b="1" dirty="0">
                <a:solidFill>
                  <a:schemeClr val="tx1"/>
                </a:solidFill>
                <a:latin typeface="HG丸ｺﾞｼｯｸM-PRO" panose="020F0600000000000000" pitchFamily="50" charset="-128"/>
                <a:ea typeface="HG丸ｺﾞｼｯｸM-PRO" panose="020F0600000000000000" pitchFamily="50" charset="-128"/>
              </a:rPr>
              <a:t>で研究キーワードを入力し、その後、</a:t>
            </a:r>
            <a:r>
              <a:rPr lang="en-US" altLang="ja-JP" b="1" dirty="0" err="1">
                <a:solidFill>
                  <a:schemeClr val="tx1"/>
                </a:solidFill>
                <a:latin typeface="HG丸ｺﾞｼｯｸM-PRO" panose="020F0600000000000000" pitchFamily="50" charset="-128"/>
                <a:ea typeface="HG丸ｺﾞｼｯｸM-PRO" panose="020F0600000000000000" pitchFamily="50" charset="-128"/>
              </a:rPr>
              <a:t>Researchma</a:t>
            </a:r>
            <a:r>
              <a:rPr lang="en-US" altLang="ja-JP" b="1" dirty="0" err="1">
                <a:latin typeface="HG丸ｺﾞｼｯｸM-PRO" panose="020F0600000000000000" pitchFamily="50" charset="-128"/>
                <a:ea typeface="HG丸ｺﾞｼｯｸM-PRO" panose="020F0600000000000000" pitchFamily="50" charset="-128"/>
              </a:rPr>
              <a:t>p</a:t>
            </a:r>
            <a:r>
              <a:rPr lang="ja-JP" altLang="en-US" b="1" dirty="0">
                <a:latin typeface="HG丸ｺﾞｼｯｸM-PRO" panose="020F0600000000000000" pitchFamily="50" charset="-128"/>
                <a:ea typeface="HG丸ｺﾞｼｯｸM-PRO" panose="020F0600000000000000" pitchFamily="50" charset="-128"/>
              </a:rPr>
              <a:t>　</a:t>
            </a:r>
            <a:r>
              <a:rPr lang="en-US" altLang="ja-JP" b="1" dirty="0">
                <a:latin typeface="HG丸ｺﾞｼｯｸM-PRO" panose="020F0600000000000000" pitchFamily="50" charset="-128"/>
                <a:ea typeface="HG丸ｺﾞｼｯｸM-PRO" panose="020F0600000000000000" pitchFamily="50" charset="-128"/>
              </a:rPr>
              <a:t>(</a:t>
            </a:r>
            <a:r>
              <a:rPr lang="en-US" altLang="ja-JP" b="1" dirty="0">
                <a:solidFill>
                  <a:schemeClr val="tx1"/>
                </a:solidFill>
                <a:latin typeface="HG丸ｺﾞｼｯｸM-PRO" panose="020F0600000000000000" pitchFamily="50" charset="-128"/>
                <a:ea typeface="HG丸ｺﾞｼｯｸM-PRO" panose="020F0600000000000000" pitchFamily="50" charset="-128"/>
              </a:rPr>
              <a:t>https://researchmap.jp/) </a:t>
            </a:r>
            <a:r>
              <a:rPr lang="ja-JP" altLang="en-US" b="1" dirty="0">
                <a:solidFill>
                  <a:schemeClr val="tx1"/>
                </a:solidFill>
                <a:latin typeface="HG丸ｺﾞｼｯｸM-PRO" panose="020F0600000000000000" pitchFamily="50" charset="-128"/>
                <a:ea typeface="HG丸ｺﾞｼｯｸM-PRO" panose="020F0600000000000000" pitchFamily="50" charset="-128"/>
              </a:rPr>
              <a:t>で個人の研究者の情報を検索</a:t>
            </a:r>
          </a:p>
          <a:p>
            <a:endParaRPr kumimoji="1"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タイトル 1">
            <a:extLst>
              <a:ext uri="{FF2B5EF4-FFF2-40B4-BE49-F238E27FC236}">
                <a16:creationId xmlns:a16="http://schemas.microsoft.com/office/drawing/2014/main" id="{E797333A-9EC8-44FD-B90C-4FA8B942C105}"/>
              </a:ext>
            </a:extLst>
          </p:cNvPr>
          <p:cNvSpPr>
            <a:spLocks noGrp="1"/>
          </p:cNvSpPr>
          <p:nvPr>
            <p:ph type="ctrTitle"/>
          </p:nvPr>
        </p:nvSpPr>
        <p:spPr>
          <a:xfrm>
            <a:off x="31687" y="479457"/>
            <a:ext cx="9080626" cy="1050240"/>
          </a:xfrm>
        </p:spPr>
        <p:txBody>
          <a:bodyPr>
            <a:normAutofit fontScale="90000"/>
          </a:bodyPr>
          <a:lstStyle/>
          <a:p>
            <a:r>
              <a:rPr lang="ja-JP" altLang="en-US" sz="4000" b="1" dirty="0">
                <a:latin typeface="HG丸ｺﾞｼｯｸM-PRO" panose="020F0600000000000000" pitchFamily="50" charset="-128"/>
                <a:ea typeface="HG丸ｺﾞｼｯｸM-PRO" panose="020F0600000000000000" pitchFamily="50" charset="-128"/>
              </a:rPr>
              <a:t>カルシウムのチカラ！</a:t>
            </a:r>
            <a:br>
              <a:rPr lang="en-US" altLang="ja-JP" sz="4000" b="1" dirty="0">
                <a:latin typeface="HG丸ｺﾞｼｯｸM-PRO" panose="020F0600000000000000" pitchFamily="50" charset="-128"/>
                <a:ea typeface="HG丸ｺﾞｼｯｸM-PRO" panose="020F0600000000000000" pitchFamily="50" charset="-128"/>
              </a:rPr>
            </a:br>
            <a:br>
              <a:rPr lang="en-US" altLang="ja-JP" sz="1800" b="1" dirty="0">
                <a:latin typeface="HG丸ｺﾞｼｯｸM-PRO" panose="020F0600000000000000" pitchFamily="50" charset="-128"/>
                <a:ea typeface="HG丸ｺﾞｼｯｸM-PRO" panose="020F0600000000000000" pitchFamily="50" charset="-128"/>
              </a:rPr>
            </a:br>
            <a:r>
              <a:rPr lang="ja-JP" altLang="en-US" sz="2800" b="1" dirty="0">
                <a:latin typeface="HG丸ｺﾞｼｯｸM-PRO" panose="020F0600000000000000" pitchFamily="50" charset="-128"/>
                <a:ea typeface="HG丸ｺﾞｼｯｸM-PRO" panose="020F0600000000000000" pitchFamily="50" charset="-128"/>
              </a:rPr>
              <a:t>～環境と資源をつなぐもの！～</a:t>
            </a:r>
            <a:endParaRPr lang="ja-JP" altLang="en-US" sz="40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743546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5495" y="1843822"/>
            <a:ext cx="7712765" cy="3758486"/>
          </a:xfrm>
        </p:spPr>
        <p:txBody>
          <a:bodyPr anchor="t" anchorCtr="0">
            <a:noAutofit/>
          </a:bodyPr>
          <a:lstStyle/>
          <a:p>
            <a:pPr algn="l">
              <a:lnSpc>
                <a:spcPct val="150000"/>
              </a:lnSpc>
            </a:pPr>
            <a:r>
              <a:rPr lang="ja-JP" altLang="en-US" sz="2000" dirty="0">
                <a:latin typeface="HG丸ｺﾞｼｯｸM-PRO" panose="020F0600000000000000" pitchFamily="50" charset="-128"/>
                <a:ea typeface="HG丸ｺﾞｼｯｸM-PRO" panose="020F0600000000000000" pitchFamily="50" charset="-128"/>
              </a:rPr>
              <a:t>　</a:t>
            </a:r>
            <a:r>
              <a:rPr lang="ja-JP" altLang="ja-JP" sz="2000" dirty="0">
                <a:latin typeface="HG丸ｺﾞｼｯｸM-PRO" panose="020F0600000000000000" pitchFamily="50" charset="-128"/>
                <a:ea typeface="HG丸ｺﾞｼｯｸM-PRO" panose="020F0600000000000000" pitchFamily="50" charset="-128"/>
              </a:rPr>
              <a:t>我々は自然環境中の物質循環を詳細に観察し，滞留している物質（＝</a:t>
            </a:r>
            <a:r>
              <a:rPr lang="ja-JP" altLang="ja-JP" sz="2000" dirty="0">
                <a:solidFill>
                  <a:srgbClr val="FF0000"/>
                </a:solidFill>
                <a:latin typeface="HG丸ｺﾞｼｯｸM-PRO" panose="020F0600000000000000" pitchFamily="50" charset="-128"/>
                <a:ea typeface="HG丸ｺﾞｼｯｸM-PRO" panose="020F0600000000000000" pitchFamily="50" charset="-128"/>
              </a:rPr>
              <a:t>汚染物質</a:t>
            </a:r>
            <a:r>
              <a:rPr lang="ja-JP" altLang="ja-JP" sz="2000" dirty="0">
                <a:latin typeface="HG丸ｺﾞｼｯｸM-PRO" panose="020F0600000000000000" pitchFamily="50" charset="-128"/>
                <a:ea typeface="HG丸ｺﾞｼｯｸM-PRO" panose="020F0600000000000000" pitchFamily="50" charset="-128"/>
              </a:rPr>
              <a:t>）の再循環を促し，不足している物質（＝</a:t>
            </a:r>
            <a:r>
              <a:rPr lang="ja-JP" altLang="ja-JP" sz="2000" dirty="0">
                <a:solidFill>
                  <a:srgbClr val="FF0000"/>
                </a:solidFill>
                <a:latin typeface="HG丸ｺﾞｼｯｸM-PRO" panose="020F0600000000000000" pitchFamily="50" charset="-128"/>
                <a:ea typeface="HG丸ｺﾞｼｯｸM-PRO" panose="020F0600000000000000" pitchFamily="50" charset="-128"/>
              </a:rPr>
              <a:t>有用な資源</a:t>
            </a:r>
            <a:r>
              <a:rPr lang="ja-JP" altLang="ja-JP" sz="2000" dirty="0">
                <a:latin typeface="HG丸ｺﾞｼｯｸM-PRO" panose="020F0600000000000000" pitchFamily="50" charset="-128"/>
                <a:ea typeface="HG丸ｺﾞｼｯｸM-PRO" panose="020F0600000000000000" pitchFamily="50" charset="-128"/>
              </a:rPr>
              <a:t>）の生成促進をサポートする研究を行っています。</a:t>
            </a:r>
            <a:r>
              <a:rPr lang="ja-JP" altLang="en-US" sz="2000" dirty="0">
                <a:latin typeface="HG丸ｺﾞｼｯｸM-PRO" panose="020F0600000000000000" pitchFamily="50" charset="-128"/>
                <a:ea typeface="HG丸ｺﾞｼｯｸM-PRO" panose="020F0600000000000000" pitchFamily="50" charset="-128"/>
              </a:rPr>
              <a:t>これらのプロセスは</a:t>
            </a:r>
            <a:r>
              <a:rPr lang="ja-JP"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常にエネルギー効率を考慮し，可能な限り投入エネルギー量を削減（例えば，</a:t>
            </a:r>
            <a:r>
              <a:rPr lang="ja-JP" altLang="en-US" sz="2000" dirty="0">
                <a:solidFill>
                  <a:srgbClr val="FF0000"/>
                </a:solidFill>
                <a:latin typeface="HG丸ｺﾞｼｯｸM-PRO" panose="020F0600000000000000" pitchFamily="50" charset="-128"/>
                <a:ea typeface="HG丸ｺﾞｼｯｸM-PRO" panose="020F0600000000000000" pitchFamily="50" charset="-128"/>
              </a:rPr>
              <a:t>常温常圧 </a:t>
            </a:r>
            <a:r>
              <a:rPr lang="en-US" altLang="ja-JP" sz="2000" dirty="0">
                <a:latin typeface="HG丸ｺﾞｼｯｸM-PRO" panose="020F0600000000000000" pitchFamily="50" charset="-128"/>
                <a:ea typeface="HG丸ｺﾞｼｯｸM-PRO" panose="020F0600000000000000" pitchFamily="50" charset="-128"/>
              </a:rPr>
              <a:t>etc.</a:t>
            </a:r>
            <a:r>
              <a:rPr lang="ja-JP" altLang="en-US" sz="2000" dirty="0">
                <a:latin typeface="HG丸ｺﾞｼｯｸM-PRO" panose="020F0600000000000000" pitchFamily="50" charset="-128"/>
                <a:ea typeface="HG丸ｺﾞｼｯｸM-PRO" panose="020F0600000000000000" pitchFamily="50" charset="-128"/>
              </a:rPr>
              <a:t>）した上で物質循環を促しており，特に後者は，</a:t>
            </a:r>
            <a:r>
              <a:rPr lang="ja-JP" altLang="ja-JP" sz="2000" dirty="0">
                <a:solidFill>
                  <a:srgbClr val="FF0000"/>
                </a:solidFill>
                <a:latin typeface="HG丸ｺﾞｼｯｸM-PRO" panose="020F0600000000000000" pitchFamily="50" charset="-128"/>
                <a:ea typeface="HG丸ｺﾞｼｯｸM-PRO" panose="020F0600000000000000" pitchFamily="50" charset="-128"/>
              </a:rPr>
              <a:t>有機</a:t>
            </a:r>
            <a:r>
              <a:rPr lang="ja-JP" altLang="en-US" sz="2000" dirty="0">
                <a:solidFill>
                  <a:srgbClr val="FF0000"/>
                </a:solidFill>
                <a:latin typeface="HG丸ｺﾞｼｯｸM-PRO" panose="020F0600000000000000" pitchFamily="50" charset="-128"/>
                <a:ea typeface="HG丸ｺﾞｼｯｸM-PRO" panose="020F0600000000000000" pitchFamily="50" charset="-128"/>
              </a:rPr>
              <a:t>・無機物質をより付加価値の高い材料へ変換する</a:t>
            </a:r>
            <a:r>
              <a:rPr lang="ja-JP" altLang="ja-JP" sz="2000" dirty="0">
                <a:solidFill>
                  <a:srgbClr val="FF0000"/>
                </a:solidFill>
                <a:latin typeface="HG丸ｺﾞｼｯｸM-PRO" panose="020F0600000000000000" pitchFamily="50" charset="-128"/>
                <a:ea typeface="HG丸ｺﾞｼｯｸM-PRO" panose="020F0600000000000000" pitchFamily="50" charset="-128"/>
              </a:rPr>
              <a:t>新技術の開拓</a:t>
            </a:r>
            <a:r>
              <a:rPr lang="ja-JP" altLang="ja-JP" sz="2000" dirty="0">
                <a:latin typeface="HG丸ｺﾞｼｯｸM-PRO" panose="020F0600000000000000" pitchFamily="50" charset="-128"/>
                <a:ea typeface="HG丸ｺﾞｼｯｸM-PRO" panose="020F0600000000000000" pitchFamily="50" charset="-128"/>
              </a:rPr>
              <a:t>を目指しています。</a:t>
            </a:r>
            <a:br>
              <a:rPr lang="en-US" altLang="ja-JP" sz="2000" dirty="0">
                <a:latin typeface="HG丸ｺﾞｼｯｸM-PRO" panose="020F0600000000000000" pitchFamily="50" charset="-128"/>
                <a:ea typeface="HG丸ｺﾞｼｯｸM-PRO" panose="020F0600000000000000" pitchFamily="50" charset="-128"/>
              </a:rPr>
            </a:br>
            <a:r>
              <a:rPr lang="ja-JP" altLang="en-US" sz="2000" dirty="0">
                <a:latin typeface="HG丸ｺﾞｼｯｸM-PRO" panose="020F0600000000000000" pitchFamily="50" charset="-128"/>
                <a:ea typeface="HG丸ｺﾞｼｯｸM-PRO" panose="020F0600000000000000" pitchFamily="50" charset="-128"/>
              </a:rPr>
              <a:t>　関連学問分野：化学（物理化学＝エネルギー関係，有機・無機・微生物，それらに関する分析化学，化学工学など）</a:t>
            </a:r>
            <a:r>
              <a:rPr lang="en-US" altLang="ja-JP" sz="2000" dirty="0">
                <a:latin typeface="HG丸ｺﾞｼｯｸM-PRO" panose="020F0600000000000000" pitchFamily="50" charset="-128"/>
                <a:ea typeface="HG丸ｺﾞｼｯｸM-PRO" panose="020F0600000000000000" pitchFamily="50" charset="-128"/>
              </a:rPr>
              <a:t>.</a:t>
            </a:r>
            <a:br>
              <a:rPr lang="ja-JP" altLang="ja-JP" sz="2000" dirty="0">
                <a:latin typeface="HG丸ｺﾞｼｯｸM-PRO" panose="020F0600000000000000" pitchFamily="50" charset="-128"/>
                <a:ea typeface="HG丸ｺﾞｼｯｸM-PRO" panose="020F0600000000000000" pitchFamily="50" charset="-128"/>
              </a:rPr>
            </a:b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D0729-A24A-46D6-971F-5B52BDA45EF0}" type="slidenum">
              <a:rPr kumimoji="1" lang="ja-JP" altLang="en-US" sz="1200" b="0" i="0" u="none" strike="noStrike" kern="1200" cap="none" spc="0" normalizeH="0" baseline="0" noProof="0" smtClean="0">
                <a:ln>
                  <a:noFill/>
                </a:ln>
                <a:solidFill>
                  <a:prstClr val="black">
                    <a:tint val="75000"/>
                  </a:prstClr>
                </a:solidFill>
                <a:effectLst/>
                <a:uLnTx/>
                <a:uFillTx/>
                <a:latin typeface="HGP創英角ｺﾞｼｯｸUB" panose="020B0900000000000000" pitchFamily="50" charset="-128"/>
                <a:ea typeface="HGP創英角ｺﾞｼｯｸUB" panose="020B09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dirty="0">
              <a:ln>
                <a:noFill/>
              </a:ln>
              <a:solidFill>
                <a:prstClr val="black">
                  <a:tint val="75000"/>
                </a:prstClr>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6" name="テキスト ボックス 5">
            <a:extLst>
              <a:ext uri="{FF2B5EF4-FFF2-40B4-BE49-F238E27FC236}">
                <a16:creationId xmlns:a16="http://schemas.microsoft.com/office/drawing/2014/main" id="{670B990A-E1E5-7203-937E-4CFAB379FCA1}"/>
              </a:ext>
            </a:extLst>
          </p:cNvPr>
          <p:cNvSpPr txBox="1"/>
          <p:nvPr/>
        </p:nvSpPr>
        <p:spPr>
          <a:xfrm>
            <a:off x="212035" y="168180"/>
            <a:ext cx="8759687" cy="129266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これまでの研究は</a:t>
            </a:r>
            <a:r>
              <a:rPr kumimoji="1" lang="en-US" altLang="ja-JP" sz="3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br>
              <a:rPr kumimoji="1" lang="en-US" altLang="ja-JP" sz="3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br>
            <a:br>
              <a:rPr kumimoji="1" lang="en-US" altLang="ja-JP"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b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ja-JP" altLang="en-US" sz="2800" b="1"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環境と資源を省エネ技術で結びつける</a:t>
            </a: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436703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55D3E4-6055-AE25-2B9F-0EE3AA3E8CBB}"/>
              </a:ext>
            </a:extLst>
          </p:cNvPr>
          <p:cNvSpPr>
            <a:spLocks noGrp="1"/>
          </p:cNvSpPr>
          <p:nvPr>
            <p:ph type="title"/>
          </p:nvPr>
        </p:nvSpPr>
        <p:spPr>
          <a:xfrm>
            <a:off x="425206" y="85552"/>
            <a:ext cx="8229600" cy="945373"/>
          </a:xfrm>
        </p:spPr>
        <p:txBody>
          <a:bodyPr/>
          <a:lstStyle/>
          <a:p>
            <a:r>
              <a:rPr kumimoji="1" lang="ja-JP" altLang="en-US" sz="3600" b="1" dirty="0">
                <a:latin typeface="HG丸ｺﾞｼｯｸM-PRO" panose="020F0600000000000000" pitchFamily="50" charset="-128"/>
                <a:ea typeface="HG丸ｺﾞｼｯｸM-PRO" panose="020F0600000000000000" pitchFamily="50" charset="-128"/>
              </a:rPr>
              <a:t>資源・環境・エネルギーの関連性</a:t>
            </a:r>
          </a:p>
        </p:txBody>
      </p:sp>
      <p:sp>
        <p:nvSpPr>
          <p:cNvPr id="4" name="スライド番号プレースホルダー 3">
            <a:extLst>
              <a:ext uri="{FF2B5EF4-FFF2-40B4-BE49-F238E27FC236}">
                <a16:creationId xmlns:a16="http://schemas.microsoft.com/office/drawing/2014/main" id="{A5325531-1917-8C71-A1A3-D6288387B0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D0729-A24A-46D6-971F-5B52BDA45EF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9" name="矢印: 環状 8">
            <a:extLst>
              <a:ext uri="{FF2B5EF4-FFF2-40B4-BE49-F238E27FC236}">
                <a16:creationId xmlns:a16="http://schemas.microsoft.com/office/drawing/2014/main" id="{A592AE66-378C-1302-E272-0CBC72F9F3D0}"/>
              </a:ext>
            </a:extLst>
          </p:cNvPr>
          <p:cNvSpPr/>
          <p:nvPr/>
        </p:nvSpPr>
        <p:spPr>
          <a:xfrm rot="2646206">
            <a:off x="2312958" y="1223401"/>
            <a:ext cx="4104456" cy="4896544"/>
          </a:xfrm>
          <a:prstGeom prst="circularArrow">
            <a:avLst>
              <a:gd name="adj1" fmla="val 12500"/>
              <a:gd name="adj2" fmla="val 2248174"/>
              <a:gd name="adj3" fmla="val 20457681"/>
              <a:gd name="adj4" fmla="val 2841457"/>
              <a:gd name="adj5" fmla="val 19719"/>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 name="吹き出し: 角を丸めた四角形 9">
            <a:extLst>
              <a:ext uri="{FF2B5EF4-FFF2-40B4-BE49-F238E27FC236}">
                <a16:creationId xmlns:a16="http://schemas.microsoft.com/office/drawing/2014/main" id="{76978633-A55C-C0E5-2D0D-FD75241680B5}"/>
              </a:ext>
            </a:extLst>
          </p:cNvPr>
          <p:cNvSpPr/>
          <p:nvPr/>
        </p:nvSpPr>
        <p:spPr>
          <a:xfrm>
            <a:off x="1530870" y="5055546"/>
            <a:ext cx="1656184" cy="1044696"/>
          </a:xfrm>
          <a:prstGeom prst="wedgeRoundRectCallout">
            <a:avLst>
              <a:gd name="adj1" fmla="val 48297"/>
              <a:gd name="adj2" fmla="val -83870"/>
              <a:gd name="adj3" fmla="val 16667"/>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組み合わせ</a:t>
            </a:r>
            <a:endParaRPr kumimoji="1" lang="en-US" altLang="ja-JP" sz="20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with</a:t>
            </a:r>
            <a:r>
              <a:rPr kumimoji="1" lang="ja-JP" altLang="en-US" sz="20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触媒・溶媒</a:t>
            </a:r>
          </a:p>
        </p:txBody>
      </p:sp>
      <p:sp>
        <p:nvSpPr>
          <p:cNvPr id="11" name="吹き出し: 角を丸めた四角形 10">
            <a:extLst>
              <a:ext uri="{FF2B5EF4-FFF2-40B4-BE49-F238E27FC236}">
                <a16:creationId xmlns:a16="http://schemas.microsoft.com/office/drawing/2014/main" id="{D193D8AB-44D4-6B56-D447-F766BA5D84BF}"/>
              </a:ext>
            </a:extLst>
          </p:cNvPr>
          <p:cNvSpPr/>
          <p:nvPr/>
        </p:nvSpPr>
        <p:spPr>
          <a:xfrm>
            <a:off x="5364088" y="1163465"/>
            <a:ext cx="1656184" cy="1044696"/>
          </a:xfrm>
          <a:prstGeom prst="wedgeRoundRectCallout">
            <a:avLst>
              <a:gd name="adj1" fmla="val -82076"/>
              <a:gd name="adj2" fmla="val 58822"/>
              <a:gd name="adj3" fmla="val 16667"/>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ナノ粒子化</a:t>
            </a:r>
            <a:endParaRPr kumimoji="1" lang="en-US" altLang="ja-JP" sz="20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without </a:t>
            </a:r>
            <a:r>
              <a:rPr kumimoji="1" lang="ja-JP" altLang="en-US" sz="20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溶媒・触媒</a:t>
            </a:r>
          </a:p>
        </p:txBody>
      </p:sp>
      <p:sp>
        <p:nvSpPr>
          <p:cNvPr id="12" name="四角形: 角を丸くする 11">
            <a:extLst>
              <a:ext uri="{FF2B5EF4-FFF2-40B4-BE49-F238E27FC236}">
                <a16:creationId xmlns:a16="http://schemas.microsoft.com/office/drawing/2014/main" id="{F6A63933-8813-2F9C-48BD-C3787790D932}"/>
              </a:ext>
            </a:extLst>
          </p:cNvPr>
          <p:cNvSpPr/>
          <p:nvPr/>
        </p:nvSpPr>
        <p:spPr>
          <a:xfrm>
            <a:off x="3660543" y="4663494"/>
            <a:ext cx="914400" cy="914400"/>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32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Ca</a:t>
            </a:r>
            <a:endParaRPr kumimoji="1" lang="ja-JP" altLang="en-US" sz="32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19277436-6FAE-87B2-44F9-1ADAF3DF9225}"/>
              </a:ext>
            </a:extLst>
          </p:cNvPr>
          <p:cNvSpPr txBox="1"/>
          <p:nvPr/>
        </p:nvSpPr>
        <p:spPr>
          <a:xfrm>
            <a:off x="3851920" y="5708190"/>
            <a:ext cx="4384534"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溶融塩電解／真空熱還元</a:t>
            </a:r>
            <a: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(Pidgeon process)</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いずれにしてもほぼ電気代 </a:t>
            </a:r>
            <a: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 \1,000</a:t>
            </a: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円</a:t>
            </a:r>
            <a: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/kg</a:t>
            </a:r>
            <a:endPar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5" name="吹き出し: 2 つ折線 14">
            <a:extLst>
              <a:ext uri="{FF2B5EF4-FFF2-40B4-BE49-F238E27FC236}">
                <a16:creationId xmlns:a16="http://schemas.microsoft.com/office/drawing/2014/main" id="{B896DA3F-C27D-5377-19FD-F78404278774}"/>
              </a:ext>
            </a:extLst>
          </p:cNvPr>
          <p:cNvSpPr/>
          <p:nvPr/>
        </p:nvSpPr>
        <p:spPr>
          <a:xfrm>
            <a:off x="554350" y="2681916"/>
            <a:ext cx="2511276" cy="742355"/>
          </a:xfrm>
          <a:prstGeom prst="borderCallout3">
            <a:avLst>
              <a:gd name="adj1" fmla="val 18750"/>
              <a:gd name="adj2" fmla="val -8333"/>
              <a:gd name="adj3" fmla="val 18750"/>
              <a:gd name="adj4" fmla="val -16667"/>
              <a:gd name="adj5" fmla="val 100000"/>
              <a:gd name="adj6" fmla="val -16667"/>
              <a:gd name="adj7" fmla="val 178183"/>
              <a:gd name="adj8" fmla="val 100911"/>
            </a:avLst>
          </a:prstGeom>
          <a:solidFill>
            <a:schemeClr val="accent6"/>
          </a:solidFill>
          <a:ln>
            <a:solidFill>
              <a:schemeClr val="accent1">
                <a:shade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還元的脱塩素化</a:t>
            </a:r>
            <a:r>
              <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電子・水素による還元</a:t>
            </a:r>
          </a:p>
        </p:txBody>
      </p:sp>
      <p:sp>
        <p:nvSpPr>
          <p:cNvPr id="16" name="楕円 15">
            <a:extLst>
              <a:ext uri="{FF2B5EF4-FFF2-40B4-BE49-F238E27FC236}">
                <a16:creationId xmlns:a16="http://schemas.microsoft.com/office/drawing/2014/main" id="{BB1419CD-6FA4-11AD-774F-0FE784F5D078}"/>
              </a:ext>
            </a:extLst>
          </p:cNvPr>
          <p:cNvSpPr/>
          <p:nvPr/>
        </p:nvSpPr>
        <p:spPr>
          <a:xfrm>
            <a:off x="2411760" y="3565231"/>
            <a:ext cx="914400" cy="914400"/>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POPs</a:t>
            </a:r>
          </a:p>
        </p:txBody>
      </p:sp>
      <p:sp>
        <p:nvSpPr>
          <p:cNvPr id="17" name="楕円 16">
            <a:extLst>
              <a:ext uri="{FF2B5EF4-FFF2-40B4-BE49-F238E27FC236}">
                <a16:creationId xmlns:a16="http://schemas.microsoft.com/office/drawing/2014/main" id="{26E7B238-932E-BDD3-810A-16C7AF8633B8}"/>
              </a:ext>
            </a:extLst>
          </p:cNvPr>
          <p:cNvSpPr/>
          <p:nvPr/>
        </p:nvSpPr>
        <p:spPr>
          <a:xfrm>
            <a:off x="3393455" y="1991235"/>
            <a:ext cx="914400" cy="914400"/>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水素</a:t>
            </a:r>
            <a:endPar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8" name="楕円 17">
            <a:extLst>
              <a:ext uri="{FF2B5EF4-FFF2-40B4-BE49-F238E27FC236}">
                <a16:creationId xmlns:a16="http://schemas.microsoft.com/office/drawing/2014/main" id="{EECFB00B-ECEF-FECA-3E05-1D8814101541}"/>
              </a:ext>
            </a:extLst>
          </p:cNvPr>
          <p:cNvSpPr/>
          <p:nvPr/>
        </p:nvSpPr>
        <p:spPr>
          <a:xfrm>
            <a:off x="5212784" y="2338457"/>
            <a:ext cx="914400" cy="914400"/>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重金属</a:t>
            </a:r>
          </a:p>
        </p:txBody>
      </p:sp>
      <p:sp>
        <p:nvSpPr>
          <p:cNvPr id="20" name="テキスト ボックス 19">
            <a:extLst>
              <a:ext uri="{FF2B5EF4-FFF2-40B4-BE49-F238E27FC236}">
                <a16:creationId xmlns:a16="http://schemas.microsoft.com/office/drawing/2014/main" id="{D11D5DF5-9FE4-596E-5D5E-1FE82741BA3F}"/>
              </a:ext>
            </a:extLst>
          </p:cNvPr>
          <p:cNvSpPr txBox="1"/>
          <p:nvPr/>
        </p:nvSpPr>
        <p:spPr>
          <a:xfrm>
            <a:off x="20916" y="6421594"/>
            <a:ext cx="6092373"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*POPs:</a:t>
            </a: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残留性</a:t>
            </a:r>
            <a:r>
              <a:rPr kumimoji="1" lang="zh-TW"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有機汚染物質</a:t>
            </a: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a:t>
            </a:r>
            <a: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Persistent Organic Pollutants</a:t>
            </a: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a:t>
            </a:r>
          </a:p>
        </p:txBody>
      </p:sp>
      <p:sp>
        <p:nvSpPr>
          <p:cNvPr id="21" name="吹き出し: 2 つ折線 20">
            <a:extLst>
              <a:ext uri="{FF2B5EF4-FFF2-40B4-BE49-F238E27FC236}">
                <a16:creationId xmlns:a16="http://schemas.microsoft.com/office/drawing/2014/main" id="{3495FAB1-BE26-5D6C-EDEB-6B7AA77A7893}"/>
              </a:ext>
            </a:extLst>
          </p:cNvPr>
          <p:cNvSpPr/>
          <p:nvPr/>
        </p:nvSpPr>
        <p:spPr>
          <a:xfrm>
            <a:off x="1822487" y="1161221"/>
            <a:ext cx="2092945" cy="612648"/>
          </a:xfrm>
          <a:prstGeom prst="borderCallout3">
            <a:avLst>
              <a:gd name="adj1" fmla="val 18750"/>
              <a:gd name="adj2" fmla="val -8333"/>
              <a:gd name="adj3" fmla="val 18750"/>
              <a:gd name="adj4" fmla="val -16667"/>
              <a:gd name="adj5" fmla="val 100000"/>
              <a:gd name="adj6" fmla="val -16667"/>
              <a:gd name="adj7" fmla="val 225844"/>
              <a:gd name="adj8" fmla="val 77084"/>
            </a:avLst>
          </a:prstGeom>
          <a:solidFill>
            <a:schemeClr val="accent6"/>
          </a:solidFill>
          <a:ln>
            <a:solidFill>
              <a:schemeClr val="accent1">
                <a:shade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電極での中和・水素製造・都市鉱山</a:t>
            </a:r>
          </a:p>
        </p:txBody>
      </p:sp>
      <p:sp>
        <p:nvSpPr>
          <p:cNvPr id="22" name="吹き出し: 折線 21">
            <a:extLst>
              <a:ext uri="{FF2B5EF4-FFF2-40B4-BE49-F238E27FC236}">
                <a16:creationId xmlns:a16="http://schemas.microsoft.com/office/drawing/2014/main" id="{6F6943C9-56A7-474E-F0A0-0B6BB267E783}"/>
              </a:ext>
            </a:extLst>
          </p:cNvPr>
          <p:cNvSpPr/>
          <p:nvPr/>
        </p:nvSpPr>
        <p:spPr>
          <a:xfrm>
            <a:off x="6933286" y="2316218"/>
            <a:ext cx="1896212" cy="612648"/>
          </a:xfrm>
          <a:prstGeom prst="borderCallout2">
            <a:avLst/>
          </a:prstGeom>
          <a:solidFill>
            <a:schemeClr val="accent6"/>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コーティング・アパタイト化</a:t>
            </a:r>
          </a:p>
        </p:txBody>
      </p:sp>
      <p:sp>
        <p:nvSpPr>
          <p:cNvPr id="23" name="楕円 22">
            <a:extLst>
              <a:ext uri="{FF2B5EF4-FFF2-40B4-BE49-F238E27FC236}">
                <a16:creationId xmlns:a16="http://schemas.microsoft.com/office/drawing/2014/main" id="{7405482A-C3C0-963D-2438-A6AF9A18C05A}"/>
              </a:ext>
            </a:extLst>
          </p:cNvPr>
          <p:cNvSpPr/>
          <p:nvPr/>
        </p:nvSpPr>
        <p:spPr>
          <a:xfrm>
            <a:off x="5364482" y="3319930"/>
            <a:ext cx="914400" cy="914400"/>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除染</a:t>
            </a:r>
          </a:p>
        </p:txBody>
      </p:sp>
      <p:sp>
        <p:nvSpPr>
          <p:cNvPr id="24" name="吹き出し: 折線 23">
            <a:extLst>
              <a:ext uri="{FF2B5EF4-FFF2-40B4-BE49-F238E27FC236}">
                <a16:creationId xmlns:a16="http://schemas.microsoft.com/office/drawing/2014/main" id="{0289EE29-A0CF-DE4D-556A-4EA1757E6B2F}"/>
              </a:ext>
            </a:extLst>
          </p:cNvPr>
          <p:cNvSpPr/>
          <p:nvPr/>
        </p:nvSpPr>
        <p:spPr>
          <a:xfrm>
            <a:off x="6741224" y="3365349"/>
            <a:ext cx="1421598" cy="612648"/>
          </a:xfrm>
          <a:prstGeom prst="borderCallout2">
            <a:avLst>
              <a:gd name="adj1" fmla="val 18750"/>
              <a:gd name="adj2" fmla="val -8333"/>
              <a:gd name="adj3" fmla="val 18750"/>
              <a:gd name="adj4" fmla="val -16667"/>
              <a:gd name="adj5" fmla="val 108737"/>
              <a:gd name="adj6" fmla="val -38559"/>
            </a:avLst>
          </a:prstGeom>
          <a:solidFill>
            <a:schemeClr val="accent6"/>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乾式磁選・比重選別</a:t>
            </a:r>
          </a:p>
        </p:txBody>
      </p:sp>
      <p:sp>
        <p:nvSpPr>
          <p:cNvPr id="25" name="吹き出し: 角を丸めた四角形 24">
            <a:extLst>
              <a:ext uri="{FF2B5EF4-FFF2-40B4-BE49-F238E27FC236}">
                <a16:creationId xmlns:a16="http://schemas.microsoft.com/office/drawing/2014/main" id="{446259D2-3459-FB51-08AA-11F44A93795E}"/>
              </a:ext>
            </a:extLst>
          </p:cNvPr>
          <p:cNvSpPr/>
          <p:nvPr/>
        </p:nvSpPr>
        <p:spPr>
          <a:xfrm>
            <a:off x="6233418" y="4407161"/>
            <a:ext cx="1656184" cy="1044696"/>
          </a:xfrm>
          <a:prstGeom prst="wedgeRoundRectCallout">
            <a:avLst>
              <a:gd name="adj1" fmla="val -36144"/>
              <a:gd name="adj2" fmla="val 86037"/>
              <a:gd name="adj3" fmla="val 166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電力の選択</a:t>
            </a:r>
            <a:endParaRPr kumimoji="1" lang="en-US" altLang="ja-JP" sz="20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環境調和型材料</a:t>
            </a:r>
          </a:p>
        </p:txBody>
      </p:sp>
      <p:sp>
        <p:nvSpPr>
          <p:cNvPr id="26" name="楕円 25">
            <a:extLst>
              <a:ext uri="{FF2B5EF4-FFF2-40B4-BE49-F238E27FC236}">
                <a16:creationId xmlns:a16="http://schemas.microsoft.com/office/drawing/2014/main" id="{026435CB-4D9F-87D9-F4AD-377186165768}"/>
              </a:ext>
            </a:extLst>
          </p:cNvPr>
          <p:cNvSpPr/>
          <p:nvPr/>
        </p:nvSpPr>
        <p:spPr>
          <a:xfrm>
            <a:off x="4540006" y="4410925"/>
            <a:ext cx="914400" cy="914400"/>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資源へ</a:t>
            </a:r>
          </a:p>
        </p:txBody>
      </p:sp>
      <p:sp>
        <p:nvSpPr>
          <p:cNvPr id="27" name="テキスト ボックス 26">
            <a:extLst>
              <a:ext uri="{FF2B5EF4-FFF2-40B4-BE49-F238E27FC236}">
                <a16:creationId xmlns:a16="http://schemas.microsoft.com/office/drawing/2014/main" id="{3247EFEF-2801-C6C6-C6D1-FB3D419EA242}"/>
              </a:ext>
            </a:extLst>
          </p:cNvPr>
          <p:cNvSpPr txBox="1"/>
          <p:nvPr/>
        </p:nvSpPr>
        <p:spPr>
          <a:xfrm>
            <a:off x="3171396" y="2949144"/>
            <a:ext cx="2350323" cy="156966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可能な限り</a:t>
            </a:r>
            <a:endPar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“常温・常圧”</a:t>
            </a:r>
            <a:endPar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エネルギー</a:t>
            </a:r>
            <a:endParaRPr kumimoji="1" lang="en-US" altLang="ja-JP"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の縛り</a:t>
            </a:r>
          </a:p>
        </p:txBody>
      </p:sp>
      <p:sp>
        <p:nvSpPr>
          <p:cNvPr id="5" name="テキスト ボックス 4">
            <a:extLst>
              <a:ext uri="{FF2B5EF4-FFF2-40B4-BE49-F238E27FC236}">
                <a16:creationId xmlns:a16="http://schemas.microsoft.com/office/drawing/2014/main" id="{5789F7E6-1A77-2BE9-2DFB-8D91B906F8FA}"/>
              </a:ext>
            </a:extLst>
          </p:cNvPr>
          <p:cNvSpPr txBox="1"/>
          <p:nvPr/>
        </p:nvSpPr>
        <p:spPr>
          <a:xfrm>
            <a:off x="2543599" y="4152526"/>
            <a:ext cx="1249038" cy="307777"/>
          </a:xfrm>
          <a:prstGeom prst="rect">
            <a:avLst/>
          </a:prstGeom>
          <a:noFill/>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000" b="1" i="0" u="none" strike="noStrike" kern="1200" cap="none" spc="0" normalizeH="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Biomass</a:t>
            </a:r>
            <a:endParaRPr kumimoji="1" lang="ja-JP" altLang="en-US" sz="2000" b="1" i="0" u="none" strike="noStrike" kern="1200" cap="none" spc="0" normalizeH="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Tree>
    <p:extLst>
      <p:ext uri="{BB962C8B-B14F-4D97-AF65-F5344CB8AC3E}">
        <p14:creationId xmlns:p14="http://schemas.microsoft.com/office/powerpoint/2010/main" val="2136041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nvPr>
        </p:nvGraphicFramePr>
        <p:xfrm>
          <a:off x="179388" y="260350"/>
          <a:ext cx="6553200" cy="3257550"/>
        </p:xfrm>
        <a:graphic>
          <a:graphicData uri="http://schemas.openxmlformats.org/drawingml/2006/table">
            <a:tbl>
              <a:tblPr/>
              <a:tblGrid>
                <a:gridCol w="360362">
                  <a:extLst>
                    <a:ext uri="{9D8B030D-6E8A-4147-A177-3AD203B41FA5}">
                      <a16:colId xmlns:a16="http://schemas.microsoft.com/office/drawing/2014/main" val="20000"/>
                    </a:ext>
                  </a:extLst>
                </a:gridCol>
                <a:gridCol w="1547813">
                  <a:extLst>
                    <a:ext uri="{9D8B030D-6E8A-4147-A177-3AD203B41FA5}">
                      <a16:colId xmlns:a16="http://schemas.microsoft.com/office/drawing/2014/main" val="20001"/>
                    </a:ext>
                  </a:extLst>
                </a:gridCol>
                <a:gridCol w="1547812">
                  <a:extLst>
                    <a:ext uri="{9D8B030D-6E8A-4147-A177-3AD203B41FA5}">
                      <a16:colId xmlns:a16="http://schemas.microsoft.com/office/drawing/2014/main" val="20002"/>
                    </a:ext>
                  </a:extLst>
                </a:gridCol>
                <a:gridCol w="1549400">
                  <a:extLst>
                    <a:ext uri="{9D8B030D-6E8A-4147-A177-3AD203B41FA5}">
                      <a16:colId xmlns:a16="http://schemas.microsoft.com/office/drawing/2014/main" val="20003"/>
                    </a:ext>
                  </a:extLst>
                </a:gridCol>
                <a:gridCol w="1547813">
                  <a:extLst>
                    <a:ext uri="{9D8B030D-6E8A-4147-A177-3AD203B41FA5}">
                      <a16:colId xmlns:a16="http://schemas.microsoft.com/office/drawing/2014/main" val="20004"/>
                    </a:ext>
                  </a:extLst>
                </a:gridCol>
              </a:tblGrid>
              <a:tr h="640207">
                <a:tc gridSpan="5">
                  <a:txBody>
                    <a:bodyPr/>
                    <a:lstStyle/>
                    <a:p>
                      <a:r>
                        <a:rPr lang="ja-JP" altLang="en-US" sz="1600" b="1" dirty="0">
                          <a:solidFill>
                            <a:schemeClr val="tx1"/>
                          </a:solidFill>
                          <a:latin typeface="Cambria" panose="02040503050406030204" pitchFamily="18" charset="0"/>
                          <a:ea typeface="メイリオ" panose="020B0604030504040204" pitchFamily="50" charset="-128"/>
                          <a:cs typeface="メイリオ" panose="020B0604030504040204" pitchFamily="50" charset="-128"/>
                        </a:rPr>
                        <a:t>ナノカルシウム</a:t>
                      </a:r>
                      <a:r>
                        <a:rPr lang="en-US" altLang="ja-JP" sz="1600" b="1" i="1" baseline="30000" dirty="0">
                          <a:solidFill>
                            <a:schemeClr val="tx1"/>
                          </a:solidFill>
                          <a:latin typeface="Cambria" panose="02040503050406030204" pitchFamily="18" charset="0"/>
                          <a:ea typeface="メイリオ" panose="020B0604030504040204" pitchFamily="50" charset="-128"/>
                          <a:cs typeface="メイリオ" panose="020B0604030504040204" pitchFamily="50" charset="-128"/>
                        </a:rPr>
                        <a:t>a</a:t>
                      </a:r>
                      <a:r>
                        <a:rPr lang="ja-JP" altLang="en-US" sz="1600" b="1" dirty="0">
                          <a:solidFill>
                            <a:schemeClr val="tx1"/>
                          </a:solidFill>
                          <a:latin typeface="Cambria" panose="02040503050406030204" pitchFamily="18" charset="0"/>
                          <a:ea typeface="メイリオ" panose="020B0604030504040204" pitchFamily="50" charset="-128"/>
                          <a:cs typeface="メイリオ" panose="020B0604030504040204" pitchFamily="50" charset="-128"/>
                        </a:rPr>
                        <a:t>：</a:t>
                      </a:r>
                      <a:r>
                        <a:rPr lang="en-US" altLang="ja-JP" sz="1600" b="1" dirty="0">
                          <a:solidFill>
                            <a:schemeClr val="tx1"/>
                          </a:solidFill>
                          <a:latin typeface="Cambria" panose="02040503050406030204" pitchFamily="18" charset="0"/>
                          <a:ea typeface="メイリオ" panose="020B0604030504040204" pitchFamily="50" charset="-128"/>
                          <a:cs typeface="メイリオ" panose="020B0604030504040204" pitchFamily="50" charset="-128"/>
                        </a:rPr>
                        <a:t>『</a:t>
                      </a:r>
                      <a:r>
                        <a:rPr lang="ja-JP" altLang="en-US" sz="1600" b="1" dirty="0">
                          <a:solidFill>
                            <a:srgbClr val="FF0000"/>
                          </a:solidFill>
                          <a:latin typeface="Cambria" panose="02040503050406030204" pitchFamily="18" charset="0"/>
                          <a:ea typeface="メイリオ" panose="020B0604030504040204" pitchFamily="50" charset="-128"/>
                          <a:cs typeface="メイリオ" panose="020B0604030504040204" pitchFamily="50" charset="-128"/>
                        </a:rPr>
                        <a:t>被膜の物理剥離</a:t>
                      </a:r>
                      <a:r>
                        <a:rPr lang="en-US" altLang="ja-JP" sz="1600" b="1" dirty="0">
                          <a:solidFill>
                            <a:schemeClr val="tx1"/>
                          </a:solidFill>
                          <a:latin typeface="Cambria" panose="02040503050406030204" pitchFamily="18" charset="0"/>
                          <a:ea typeface="メイリオ" panose="020B0604030504040204" pitchFamily="50" charset="-128"/>
                          <a:cs typeface="メイリオ" panose="020B0604030504040204" pitchFamily="50" charset="-128"/>
                        </a:rPr>
                        <a:t>』+『</a:t>
                      </a:r>
                      <a:r>
                        <a:rPr lang="ja-JP" altLang="en-US" sz="1600" b="1" dirty="0">
                          <a:solidFill>
                            <a:srgbClr val="FF0000"/>
                          </a:solidFill>
                          <a:latin typeface="Cambria" panose="02040503050406030204" pitchFamily="18" charset="0"/>
                          <a:ea typeface="メイリオ" panose="020B0604030504040204" pitchFamily="50" charset="-128"/>
                          <a:cs typeface="メイリオ" panose="020B0604030504040204" pitchFamily="50" charset="-128"/>
                        </a:rPr>
                        <a:t>ナノ粒子化</a:t>
                      </a:r>
                      <a:r>
                        <a:rPr lang="en-US" altLang="ja-JP" sz="1600" b="1" dirty="0">
                          <a:solidFill>
                            <a:schemeClr val="tx1"/>
                          </a:solidFill>
                          <a:latin typeface="Cambria" panose="02040503050406030204" pitchFamily="18" charset="0"/>
                          <a:ea typeface="メイリオ" panose="020B0604030504040204" pitchFamily="50" charset="-128"/>
                          <a:cs typeface="メイリオ" panose="020B0604030504040204" pitchFamily="50" charset="-128"/>
                        </a:rPr>
                        <a:t>』</a:t>
                      </a:r>
                    </a:p>
                    <a:p>
                      <a:pPr algn="r"/>
                      <a:r>
                        <a:rPr lang="ja-JP" altLang="en-US" sz="1600" b="1" dirty="0">
                          <a:solidFill>
                            <a:schemeClr val="tx1"/>
                          </a:solidFill>
                          <a:latin typeface="Cambria" panose="02040503050406030204" pitchFamily="18" charset="0"/>
                          <a:ea typeface="メイリオ" panose="020B0604030504040204" pitchFamily="50" charset="-128"/>
                          <a:cs typeface="メイリオ" panose="020B0604030504040204" pitchFamily="50" charset="-128"/>
                        </a:rPr>
                        <a:t>　　新規表面の更新の容易さを確保（←強力な乾燥剤・反応剤）</a:t>
                      </a:r>
                      <a:endParaRPr lang="ja-JP" altLang="en-US" sz="1600" dirty="0">
                        <a:solidFill>
                          <a:schemeClr val="tx1"/>
                        </a:solidFill>
                        <a:latin typeface="Cambria" panose="02040503050406030204" pitchFamily="18" charset="0"/>
                        <a:ea typeface="メイリオ" panose="020B0604030504040204" pitchFamily="50" charset="-128"/>
                        <a:cs typeface="メイリオ" panose="020B0604030504040204" pitchFamily="50" charset="-128"/>
                      </a:endParaRPr>
                    </a:p>
                  </a:txBody>
                  <a:tcPr marL="56285" marR="56285"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ja-JP" altLang="en-US" sz="1400" b="1"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endParaRPr>
                    </a:p>
                  </a:txBody>
                  <a:tcPr marL="56285" marR="56285"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5400" cap="flat" cmpd="sng" algn="ctr">
                      <a:solidFill>
                        <a:srgbClr val="F79646"/>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ja-JP" altLang="en-US" sz="1400" b="1"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endParaRPr>
                    </a:p>
                  </a:txBody>
                  <a:tcPr marL="56285" marR="56285"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5400" cap="flat" cmpd="sng" algn="ctr">
                      <a:solidFill>
                        <a:srgbClr val="F79646"/>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ja-JP" altLang="en-US" sz="1400" b="1"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endParaRPr>
                    </a:p>
                  </a:txBody>
                  <a:tcPr marL="56285" marR="56285"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5400" cap="flat" cmpd="sng" algn="ctr">
                      <a:solidFill>
                        <a:srgbClr val="F79646"/>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ja-JP" altLang="en-US" sz="1400" b="1"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endParaRPr>
                    </a:p>
                  </a:txBody>
                  <a:tcPr marL="56285" marR="56285"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5400" cap="flat" cmpd="sng" algn="ctr">
                      <a:solidFill>
                        <a:srgbClr val="F7964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02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200" b="1" i="0" u="none" strike="noStrike" cap="none" normalizeH="0" baseline="0" dirty="0">
                          <a:ln>
                            <a:noFill/>
                          </a:ln>
                          <a:solidFill>
                            <a:schemeClr val="tx1"/>
                          </a:solidFill>
                          <a:effectLst/>
                          <a:latin typeface="Cambria" panose="02040503050406030204" pitchFamily="18" charset="0"/>
                          <a:ea typeface="メイリオ" panose="020B0604030504040204" pitchFamily="50" charset="-128"/>
                          <a:cs typeface="メイリオ" panose="020B0604030504040204" pitchFamily="50" charset="-128"/>
                        </a:rPr>
                        <a:t>工</a:t>
                      </a:r>
                      <a:endParaRPr kumimoji="0" lang="en-US" altLang="ja-JP" sz="1200" b="1" i="0" u="none" strike="noStrike" cap="none" normalizeH="0" baseline="0" dirty="0">
                        <a:ln>
                          <a:noFill/>
                        </a:ln>
                        <a:solidFill>
                          <a:schemeClr val="tx1"/>
                        </a:solidFill>
                        <a:effectLst/>
                        <a:latin typeface="Cambria" panose="02040503050406030204" pitchFamily="18" charset="0"/>
                        <a:ea typeface="メイリオ" panose="020B0604030504040204" pitchFamily="50" charset="-128"/>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200" b="1" i="0" u="none" strike="noStrike" cap="none" normalizeH="0" baseline="0" dirty="0">
                          <a:ln>
                            <a:noFill/>
                          </a:ln>
                          <a:solidFill>
                            <a:schemeClr val="tx1"/>
                          </a:solidFill>
                          <a:effectLst/>
                          <a:latin typeface="Cambria" panose="02040503050406030204" pitchFamily="18" charset="0"/>
                          <a:ea typeface="メイリオ" panose="020B0604030504040204" pitchFamily="50" charset="-128"/>
                          <a:cs typeface="メイリオ" panose="020B0604030504040204" pitchFamily="50" charset="-128"/>
                        </a:rPr>
                        <a:t>程</a:t>
                      </a:r>
                      <a:r>
                        <a:rPr kumimoji="0" lang="en-US" altLang="ja-JP" sz="1200" b="1" i="0" u="none" strike="noStrike" cap="none" normalizeH="0" baseline="0" dirty="0">
                          <a:ln>
                            <a:noFill/>
                          </a:ln>
                          <a:solidFill>
                            <a:schemeClr val="tx1"/>
                          </a:solidFill>
                          <a:effectLst/>
                          <a:latin typeface="Cambria" panose="02040503050406030204" pitchFamily="18" charset="0"/>
                          <a:ea typeface="メイリオ" panose="020B0604030504040204" pitchFamily="50" charset="-128"/>
                          <a:cs typeface="メイリオ" panose="020B0604030504040204" pitchFamily="50" charset="-128"/>
                        </a:rPr>
                        <a:t> </a:t>
                      </a:r>
                      <a:endParaRPr kumimoji="0" lang="ja-JP" altLang="ja-JP" sz="1200" b="1" i="0" u="none" strike="noStrike" cap="none" normalizeH="0" baseline="0" dirty="0">
                        <a:ln>
                          <a:noFill/>
                        </a:ln>
                        <a:solidFill>
                          <a:schemeClr val="tx1"/>
                        </a:solidFill>
                        <a:effectLst/>
                        <a:latin typeface="Cambria" panose="02040503050406030204" pitchFamily="18" charset="0"/>
                        <a:ea typeface="メイリオ" panose="020B0604030504040204" pitchFamily="50" charset="-128"/>
                        <a:cs typeface="メイリオ" panose="020B0604030504040204" pitchFamily="50" charset="-128"/>
                      </a:endParaRPr>
                    </a:p>
                  </a:txBody>
                  <a:tcPr marL="56285" marR="56285"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200" b="1" i="0" u="none" strike="noStrike" cap="none" normalizeH="0" baseline="0" dirty="0">
                          <a:ln>
                            <a:noFill/>
                          </a:ln>
                          <a:solidFill>
                            <a:schemeClr val="tx1"/>
                          </a:solidFill>
                          <a:effectLst/>
                          <a:latin typeface="Cambria" panose="02040503050406030204" pitchFamily="18" charset="0"/>
                          <a:ea typeface="メイリオ" panose="020B0604030504040204" pitchFamily="50" charset="-128"/>
                          <a:cs typeface="メイリオ" panose="020B0604030504040204" pitchFamily="50" charset="-128"/>
                        </a:rPr>
                        <a:t>汚染土のみ</a:t>
                      </a:r>
                    </a:p>
                  </a:txBody>
                  <a:tcPr marL="56285" marR="56285"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200" b="1" i="0" u="none" strike="noStrike" cap="none" normalizeH="0" baseline="0" dirty="0">
                          <a:ln>
                            <a:noFill/>
                          </a:ln>
                          <a:solidFill>
                            <a:schemeClr val="tx1"/>
                          </a:solidFill>
                          <a:effectLst/>
                          <a:latin typeface="Cambria" panose="02040503050406030204" pitchFamily="18" charset="0"/>
                          <a:ea typeface="メイリオ" panose="020B0604030504040204" pitchFamily="50" charset="-128"/>
                          <a:cs typeface="メイリオ" panose="020B0604030504040204" pitchFamily="50" charset="-128"/>
                        </a:rPr>
                        <a:t>ナノカルシウム</a:t>
                      </a:r>
                      <a:endParaRPr kumimoji="0" lang="en-US" altLang="ja-JP" sz="1200" b="1" i="0" u="none" strike="noStrike" cap="none" normalizeH="0" baseline="0" dirty="0">
                        <a:ln>
                          <a:noFill/>
                        </a:ln>
                        <a:solidFill>
                          <a:schemeClr val="tx1"/>
                        </a:solidFill>
                        <a:effectLst/>
                        <a:latin typeface="Cambria" panose="02040503050406030204" pitchFamily="18" charset="0"/>
                        <a:ea typeface="メイリオ" panose="020B0604030504040204" pitchFamily="50" charset="-128"/>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200" b="1" i="0" u="none" strike="noStrike" cap="none" normalizeH="0" baseline="0" dirty="0">
                          <a:ln>
                            <a:noFill/>
                          </a:ln>
                          <a:solidFill>
                            <a:schemeClr val="tx1"/>
                          </a:solidFill>
                          <a:effectLst/>
                          <a:latin typeface="Cambria" panose="02040503050406030204" pitchFamily="18" charset="0"/>
                          <a:ea typeface="メイリオ" panose="020B0604030504040204" pitchFamily="50" charset="-128"/>
                          <a:cs typeface="メイリオ" panose="020B0604030504040204" pitchFamily="50" charset="-128"/>
                        </a:rPr>
                        <a:t>投入</a:t>
                      </a:r>
                    </a:p>
                  </a:txBody>
                  <a:tcPr marL="56285" marR="56285"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200" b="1" i="0" u="none" strike="noStrike" cap="none" normalizeH="0" baseline="0" dirty="0">
                          <a:ln>
                            <a:noFill/>
                          </a:ln>
                          <a:solidFill>
                            <a:schemeClr val="tx1"/>
                          </a:solidFill>
                          <a:effectLst/>
                          <a:latin typeface="Cambria" panose="02040503050406030204" pitchFamily="18" charset="0"/>
                          <a:ea typeface="メイリオ" panose="020B0604030504040204" pitchFamily="50" charset="-128"/>
                          <a:cs typeface="メイリオ" panose="020B0604030504040204" pitchFamily="50" charset="-128"/>
                        </a:rPr>
                        <a:t>撹拌混合</a:t>
                      </a:r>
                      <a:endParaRPr kumimoji="0" lang="en-US" altLang="ja-JP" sz="1200" b="1" i="0" u="none" strike="noStrike" cap="none" normalizeH="0" baseline="0" dirty="0">
                        <a:ln>
                          <a:noFill/>
                        </a:ln>
                        <a:solidFill>
                          <a:schemeClr val="tx1"/>
                        </a:solidFill>
                        <a:effectLst/>
                        <a:latin typeface="Cambria" panose="02040503050406030204" pitchFamily="18" charset="0"/>
                        <a:ea typeface="メイリオ" panose="020B0604030504040204" pitchFamily="50" charset="-128"/>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50" b="1" i="0" u="none" strike="noStrike" cap="none" normalizeH="0" baseline="0" dirty="0">
                          <a:ln>
                            <a:noFill/>
                          </a:ln>
                          <a:solidFill>
                            <a:schemeClr val="tx1"/>
                          </a:solidFill>
                          <a:effectLst/>
                          <a:latin typeface="Cambria" panose="02040503050406030204" pitchFamily="18" charset="0"/>
                          <a:ea typeface="メイリオ" panose="020B0604030504040204" pitchFamily="50" charset="-128"/>
                          <a:cs typeface="メイリオ" panose="020B0604030504040204" pitchFamily="50" charset="-128"/>
                        </a:rPr>
                        <a:t>（</a:t>
                      </a:r>
                      <a:r>
                        <a:rPr kumimoji="0" lang="en-US" altLang="ja-JP" sz="1050" b="1" i="0" u="none" strike="noStrike" cap="none" normalizeH="0" baseline="0" dirty="0">
                          <a:ln>
                            <a:noFill/>
                          </a:ln>
                          <a:solidFill>
                            <a:schemeClr val="tx1"/>
                          </a:solidFill>
                          <a:effectLst/>
                          <a:latin typeface="Cambria" panose="02040503050406030204" pitchFamily="18" charset="0"/>
                          <a:ea typeface="メイリオ" panose="020B0604030504040204" pitchFamily="50" charset="-128"/>
                          <a:cs typeface="メイリオ" panose="020B0604030504040204" pitchFamily="50" charset="-128"/>
                        </a:rPr>
                        <a:t>10 sec.</a:t>
                      </a:r>
                      <a:r>
                        <a:rPr kumimoji="0" lang="ja-JP" altLang="en-US" sz="1050" b="1" i="0" u="none" strike="noStrike" cap="none" normalizeH="0" baseline="0" dirty="0">
                          <a:ln>
                            <a:noFill/>
                          </a:ln>
                          <a:solidFill>
                            <a:schemeClr val="tx1"/>
                          </a:solidFill>
                          <a:effectLst/>
                          <a:latin typeface="Cambria" panose="02040503050406030204" pitchFamily="18" charset="0"/>
                          <a:ea typeface="メイリオ" panose="020B0604030504040204" pitchFamily="50" charset="-128"/>
                          <a:cs typeface="メイリオ" panose="020B0604030504040204" pitchFamily="50" charset="-128"/>
                        </a:rPr>
                        <a:t>程度）</a:t>
                      </a:r>
                    </a:p>
                  </a:txBody>
                  <a:tcPr marL="56285" marR="56285"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200" b="1" i="0" u="none" strike="noStrike" cap="none" normalizeH="0" baseline="0" dirty="0">
                          <a:ln>
                            <a:noFill/>
                          </a:ln>
                          <a:solidFill>
                            <a:schemeClr val="tx1"/>
                          </a:solidFill>
                          <a:effectLst/>
                          <a:latin typeface="Cambria" panose="02040503050406030204" pitchFamily="18" charset="0"/>
                          <a:ea typeface="メイリオ" panose="020B0604030504040204" pitchFamily="50" charset="-128"/>
                          <a:cs typeface="メイリオ" panose="020B0604030504040204" pitchFamily="50" charset="-128"/>
                        </a:rPr>
                        <a:t>磁力選別</a:t>
                      </a:r>
                    </a:p>
                  </a:txBody>
                  <a:tcPr marL="56285" marR="56285"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r h="19149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200" b="1" i="0" u="none" strike="noStrike" cap="none" normalizeH="0" baseline="0" dirty="0">
                          <a:ln>
                            <a:noFill/>
                          </a:ln>
                          <a:solidFill>
                            <a:schemeClr val="tx1"/>
                          </a:solidFill>
                          <a:effectLst/>
                          <a:latin typeface="Cambria" panose="02040503050406030204" pitchFamily="18" charset="0"/>
                          <a:ea typeface="メイリオ" panose="020B0604030504040204" pitchFamily="50" charset="-128"/>
                          <a:cs typeface="メイリオ" panose="020B0604030504040204" pitchFamily="50" charset="-128"/>
                        </a:rPr>
                        <a:t>写</a:t>
                      </a:r>
                      <a:endParaRPr kumimoji="0" lang="en-US" altLang="ja-JP" sz="1200" b="1" i="0" u="none" strike="noStrike" cap="none" normalizeH="0" baseline="0" dirty="0">
                        <a:ln>
                          <a:noFill/>
                        </a:ln>
                        <a:solidFill>
                          <a:schemeClr val="tx1"/>
                        </a:solidFill>
                        <a:effectLst/>
                        <a:latin typeface="Cambria" panose="02040503050406030204" pitchFamily="18" charset="0"/>
                        <a:ea typeface="メイリオ" panose="020B0604030504040204" pitchFamily="50" charset="-128"/>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200" b="1" i="0" u="none" strike="noStrike" cap="none" normalizeH="0" baseline="0" dirty="0">
                          <a:ln>
                            <a:noFill/>
                          </a:ln>
                          <a:solidFill>
                            <a:schemeClr val="tx1"/>
                          </a:solidFill>
                          <a:effectLst/>
                          <a:latin typeface="Cambria" panose="02040503050406030204" pitchFamily="18" charset="0"/>
                          <a:ea typeface="メイリオ" panose="020B0604030504040204" pitchFamily="50" charset="-128"/>
                          <a:cs typeface="メイリオ" panose="020B0604030504040204" pitchFamily="50" charset="-128"/>
                        </a:rPr>
                        <a:t>真</a:t>
                      </a:r>
                    </a:p>
                  </a:txBody>
                  <a:tcPr marL="56285" marR="56285"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200" b="1" i="0" u="none" strike="noStrike" cap="none" normalizeH="0" baseline="0" dirty="0">
                        <a:ln>
                          <a:noFill/>
                        </a:ln>
                        <a:solidFill>
                          <a:schemeClr val="tx1"/>
                        </a:solidFill>
                        <a:effectLst/>
                        <a:latin typeface="Cambria" panose="02040503050406030204" pitchFamily="18" charset="0"/>
                        <a:ea typeface="メイリオ" panose="020B0604030504040204" pitchFamily="50" charset="-128"/>
                        <a:cs typeface="メイリオ" panose="020B0604030504040204" pitchFamily="50" charset="-128"/>
                      </a:endParaRPr>
                    </a:p>
                  </a:txBody>
                  <a:tcPr marL="56285" marR="56285"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200" b="1" i="0" u="none" strike="noStrike" cap="none" normalizeH="0" baseline="0" dirty="0">
                        <a:ln>
                          <a:noFill/>
                        </a:ln>
                        <a:solidFill>
                          <a:schemeClr val="tx1"/>
                        </a:solidFill>
                        <a:effectLst/>
                        <a:latin typeface="Cambria" panose="02040503050406030204" pitchFamily="18" charset="0"/>
                        <a:ea typeface="メイリオ" panose="020B0604030504040204" pitchFamily="50" charset="-128"/>
                        <a:cs typeface="メイリオ" panose="020B0604030504040204" pitchFamily="50" charset="-128"/>
                      </a:endParaRPr>
                    </a:p>
                  </a:txBody>
                  <a:tcPr marL="56285" marR="56285"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200" b="1" i="0" u="none" strike="noStrike" cap="none" normalizeH="0" baseline="0" dirty="0">
                        <a:ln>
                          <a:noFill/>
                        </a:ln>
                        <a:solidFill>
                          <a:schemeClr val="tx1"/>
                        </a:solidFill>
                        <a:effectLst/>
                        <a:latin typeface="Cambria" panose="02040503050406030204" pitchFamily="18" charset="0"/>
                        <a:ea typeface="メイリオ" panose="020B0604030504040204" pitchFamily="50" charset="-128"/>
                        <a:cs typeface="メイリオ" panose="020B0604030504040204" pitchFamily="50" charset="-128"/>
                      </a:endParaRPr>
                    </a:p>
                  </a:txBody>
                  <a:tcPr marL="56285" marR="56285"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200" b="1" i="0" u="none" strike="noStrike" cap="none" normalizeH="0" baseline="0" dirty="0">
                        <a:ln>
                          <a:noFill/>
                        </a:ln>
                        <a:solidFill>
                          <a:schemeClr val="tx1"/>
                        </a:solidFill>
                        <a:effectLst/>
                        <a:latin typeface="Cambria" panose="02040503050406030204" pitchFamily="18" charset="0"/>
                        <a:ea typeface="メイリオ" panose="020B0604030504040204" pitchFamily="50" charset="-128"/>
                        <a:cs typeface="メイリオ" panose="020B0604030504040204" pitchFamily="50" charset="-128"/>
                      </a:endParaRPr>
                    </a:p>
                  </a:txBody>
                  <a:tcPr marL="56285" marR="56285"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262179">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1" u="none" strike="noStrike" cap="none" normalizeH="0" baseline="30000" dirty="0">
                          <a:ln>
                            <a:noFill/>
                          </a:ln>
                          <a:solidFill>
                            <a:schemeClr val="tx1"/>
                          </a:solidFill>
                          <a:effectLst/>
                          <a:latin typeface="Cambria" panose="02040503050406030204" pitchFamily="18" charset="0"/>
                          <a:ea typeface="メイリオ" panose="020B0604030504040204" pitchFamily="50" charset="-128"/>
                          <a:cs typeface="メイリオ" panose="020B0604030504040204" pitchFamily="50" charset="-128"/>
                        </a:rPr>
                        <a:t>a</a:t>
                      </a:r>
                      <a:r>
                        <a:rPr kumimoji="0" lang="en-US" altLang="ja-JP" sz="1200" b="0" i="1" u="none" strike="noStrike" cap="none" normalizeH="0" baseline="0" dirty="0">
                          <a:ln>
                            <a:noFill/>
                          </a:ln>
                          <a:solidFill>
                            <a:schemeClr val="tx1"/>
                          </a:solidFill>
                          <a:effectLst/>
                          <a:latin typeface="Cambria" panose="02040503050406030204" pitchFamily="18" charset="0"/>
                          <a:ea typeface="メイリオ" panose="020B0604030504040204" pitchFamily="50" charset="-128"/>
                          <a:cs typeface="メイリオ" panose="020B0604030504040204" pitchFamily="50" charset="-128"/>
                        </a:rPr>
                        <a:t>Environ.</a:t>
                      </a:r>
                      <a:r>
                        <a:rPr kumimoji="0" lang="ja-JP" altLang="en-US" sz="1200" b="0" i="1" u="none" strike="noStrike" cap="none" normalizeH="0" baseline="0" dirty="0">
                          <a:ln>
                            <a:noFill/>
                          </a:ln>
                          <a:solidFill>
                            <a:schemeClr val="tx1"/>
                          </a:solidFill>
                          <a:effectLst/>
                          <a:latin typeface="Cambria" panose="02040503050406030204" pitchFamily="18" charset="0"/>
                          <a:ea typeface="メイリオ" panose="020B0604030504040204" pitchFamily="50" charset="-128"/>
                          <a:cs typeface="メイリオ" panose="020B0604030504040204" pitchFamily="50" charset="-128"/>
                        </a:rPr>
                        <a:t> </a:t>
                      </a:r>
                      <a:r>
                        <a:rPr kumimoji="0" lang="en-US" altLang="ja-JP" sz="1200" b="0" i="1" u="none" strike="noStrike" cap="none" normalizeH="0" baseline="0" dirty="0">
                          <a:ln>
                            <a:noFill/>
                          </a:ln>
                          <a:solidFill>
                            <a:schemeClr val="tx1"/>
                          </a:solidFill>
                          <a:effectLst/>
                          <a:latin typeface="Cambria" panose="02040503050406030204" pitchFamily="18" charset="0"/>
                          <a:ea typeface="メイリオ" panose="020B0604030504040204" pitchFamily="50" charset="-128"/>
                          <a:cs typeface="メイリオ" panose="020B0604030504040204" pitchFamily="50" charset="-128"/>
                        </a:rPr>
                        <a:t>Chem.</a:t>
                      </a:r>
                      <a:r>
                        <a:rPr kumimoji="0" lang="ja-JP" altLang="en-US" sz="1200" b="0" i="1" u="none" strike="noStrike" cap="none" normalizeH="0" baseline="0" dirty="0">
                          <a:ln>
                            <a:noFill/>
                          </a:ln>
                          <a:solidFill>
                            <a:schemeClr val="tx1"/>
                          </a:solidFill>
                          <a:effectLst/>
                          <a:latin typeface="Cambria" panose="02040503050406030204" pitchFamily="18" charset="0"/>
                          <a:ea typeface="メイリオ" panose="020B0604030504040204" pitchFamily="50" charset="-128"/>
                          <a:cs typeface="メイリオ" panose="020B0604030504040204" pitchFamily="50" charset="-128"/>
                        </a:rPr>
                        <a:t> </a:t>
                      </a:r>
                      <a:r>
                        <a:rPr kumimoji="0" lang="en-US" altLang="ja-JP" sz="1200" b="0" i="1" u="none" strike="noStrike" cap="none" normalizeH="0" baseline="0" dirty="0">
                          <a:ln>
                            <a:noFill/>
                          </a:ln>
                          <a:solidFill>
                            <a:schemeClr val="tx1"/>
                          </a:solidFill>
                          <a:effectLst/>
                          <a:latin typeface="Cambria" panose="02040503050406030204" pitchFamily="18" charset="0"/>
                          <a:ea typeface="メイリオ" panose="020B0604030504040204" pitchFamily="50" charset="-128"/>
                          <a:cs typeface="メイリオ" panose="020B0604030504040204" pitchFamily="50" charset="-128"/>
                        </a:rPr>
                        <a:t>Lett</a:t>
                      </a:r>
                      <a:r>
                        <a:rPr kumimoji="0" lang="en-US" altLang="ja-JP" sz="1200" b="0" i="0" u="none" strike="noStrike" cap="none" normalizeH="0" baseline="0" dirty="0">
                          <a:ln>
                            <a:noFill/>
                          </a:ln>
                          <a:solidFill>
                            <a:schemeClr val="tx1"/>
                          </a:solidFill>
                          <a:effectLst/>
                          <a:latin typeface="Cambria" panose="02040503050406030204" pitchFamily="18" charset="0"/>
                          <a:ea typeface="メイリオ" panose="020B0604030504040204" pitchFamily="50" charset="-128"/>
                          <a:cs typeface="メイリオ" panose="020B0604030504040204" pitchFamily="50" charset="-128"/>
                        </a:rPr>
                        <a:t>.</a:t>
                      </a:r>
                      <a:r>
                        <a:rPr kumimoji="0" lang="ja-JP" altLang="en-US" sz="1200" b="0" i="0" u="none" strike="noStrike" cap="none" normalizeH="0" baseline="0" dirty="0">
                          <a:ln>
                            <a:noFill/>
                          </a:ln>
                          <a:solidFill>
                            <a:schemeClr val="tx1"/>
                          </a:solidFill>
                          <a:effectLst/>
                          <a:latin typeface="Cambria" panose="02040503050406030204" pitchFamily="18" charset="0"/>
                          <a:ea typeface="メイリオ" panose="020B0604030504040204" pitchFamily="50" charset="-128"/>
                          <a:cs typeface="メイリオ" panose="020B0604030504040204" pitchFamily="50" charset="-128"/>
                        </a:rPr>
                        <a:t>誌（ドイツ，</a:t>
                      </a:r>
                      <a:r>
                        <a:rPr kumimoji="0" lang="en-US" altLang="ja-JP" sz="1200" b="0" i="0" u="none" strike="noStrike" cap="none" normalizeH="0" baseline="0" dirty="0">
                          <a:ln>
                            <a:noFill/>
                          </a:ln>
                          <a:solidFill>
                            <a:schemeClr val="tx1"/>
                          </a:solidFill>
                          <a:effectLst/>
                          <a:latin typeface="Cambria" panose="02040503050406030204" pitchFamily="18" charset="0"/>
                          <a:ea typeface="メイリオ" panose="020B0604030504040204" pitchFamily="50" charset="-128"/>
                          <a:cs typeface="メイリオ" panose="020B0604030504040204" pitchFamily="50" charset="-128"/>
                        </a:rPr>
                        <a:t>Springer</a:t>
                      </a:r>
                      <a:r>
                        <a:rPr kumimoji="0" lang="ja-JP" altLang="en-US" sz="1200" b="0" i="0" u="none" strike="noStrike" cap="none" normalizeH="0" baseline="0" dirty="0">
                          <a:ln>
                            <a:noFill/>
                          </a:ln>
                          <a:solidFill>
                            <a:schemeClr val="tx1"/>
                          </a:solidFill>
                          <a:effectLst/>
                          <a:latin typeface="Cambria" panose="02040503050406030204" pitchFamily="18" charset="0"/>
                          <a:ea typeface="メイリオ" panose="020B0604030504040204" pitchFamily="50" charset="-128"/>
                          <a:cs typeface="メイリオ" panose="020B0604030504040204" pitchFamily="50" charset="-128"/>
                        </a:rPr>
                        <a:t>出版）で</a:t>
                      </a:r>
                      <a:r>
                        <a:rPr kumimoji="0" lang="en-US" altLang="ja-JP" sz="1200" b="0" i="0" u="none" strike="noStrike" cap="none" normalizeH="0" baseline="0" dirty="0">
                          <a:ln>
                            <a:noFill/>
                          </a:ln>
                          <a:solidFill>
                            <a:schemeClr val="tx1"/>
                          </a:solidFill>
                          <a:effectLst/>
                          <a:latin typeface="Cambria" panose="02040503050406030204" pitchFamily="18" charset="0"/>
                          <a:ea typeface="メイリオ" panose="020B0604030504040204" pitchFamily="50" charset="-128"/>
                          <a:cs typeface="メイリオ" panose="020B0604030504040204" pitchFamily="50" charset="-128"/>
                        </a:rPr>
                        <a:t>Outstanding</a:t>
                      </a:r>
                      <a:r>
                        <a:rPr kumimoji="0" lang="ja-JP" altLang="en-US" sz="1200" b="0" i="0" u="none" strike="noStrike" cap="none" normalizeH="0" baseline="0" dirty="0">
                          <a:ln>
                            <a:noFill/>
                          </a:ln>
                          <a:solidFill>
                            <a:schemeClr val="tx1"/>
                          </a:solidFill>
                          <a:effectLst/>
                          <a:latin typeface="Cambria" panose="02040503050406030204" pitchFamily="18" charset="0"/>
                          <a:ea typeface="メイリオ" panose="020B0604030504040204" pitchFamily="50" charset="-128"/>
                          <a:cs typeface="メイリオ" panose="020B0604030504040204" pitchFamily="50" charset="-128"/>
                        </a:rPr>
                        <a:t> </a:t>
                      </a:r>
                      <a:r>
                        <a:rPr kumimoji="0" lang="en-US" altLang="ja-JP" sz="1200" b="0" i="0" u="none" strike="noStrike" cap="none" normalizeH="0" baseline="0" dirty="0">
                          <a:ln>
                            <a:noFill/>
                          </a:ln>
                          <a:solidFill>
                            <a:schemeClr val="tx1"/>
                          </a:solidFill>
                          <a:effectLst/>
                          <a:latin typeface="Cambria" panose="02040503050406030204" pitchFamily="18" charset="0"/>
                          <a:ea typeface="メイリオ" panose="020B0604030504040204" pitchFamily="50" charset="-128"/>
                          <a:cs typeface="メイリオ" panose="020B0604030504040204" pitchFamily="50" charset="-128"/>
                        </a:rPr>
                        <a:t>Article</a:t>
                      </a:r>
                      <a:r>
                        <a:rPr kumimoji="0" lang="ja-JP" altLang="en-US" sz="1200" b="0" i="0" u="none" strike="noStrike" cap="none" normalizeH="0" baseline="0" dirty="0">
                          <a:ln>
                            <a:noFill/>
                          </a:ln>
                          <a:solidFill>
                            <a:schemeClr val="tx1"/>
                          </a:solidFill>
                          <a:effectLst/>
                          <a:latin typeface="Cambria" panose="02040503050406030204" pitchFamily="18" charset="0"/>
                          <a:ea typeface="メイリオ" panose="020B0604030504040204" pitchFamily="50" charset="-128"/>
                          <a:cs typeface="メイリオ" panose="020B0604030504040204" pitchFamily="50" charset="-128"/>
                        </a:rPr>
                        <a:t>に選出された（</a:t>
                      </a:r>
                      <a:r>
                        <a:rPr kumimoji="0" lang="en-US" altLang="ja-JP" sz="1200" b="0" i="0" u="none" strike="noStrike" cap="none" normalizeH="0" baseline="0" dirty="0">
                          <a:ln>
                            <a:noFill/>
                          </a:ln>
                          <a:solidFill>
                            <a:schemeClr val="tx1"/>
                          </a:solidFill>
                          <a:effectLst/>
                          <a:latin typeface="Cambria" panose="02040503050406030204" pitchFamily="18" charset="0"/>
                          <a:ea typeface="メイリオ" panose="020B0604030504040204" pitchFamily="50" charset="-128"/>
                          <a:cs typeface="メイリオ" panose="020B0604030504040204" pitchFamily="50" charset="-128"/>
                        </a:rPr>
                        <a:t>2012</a:t>
                      </a:r>
                      <a:r>
                        <a:rPr kumimoji="0" lang="ja-JP" altLang="en-US" sz="1200" b="0" i="0" u="none" strike="noStrike" cap="none" normalizeH="0" baseline="0" dirty="0">
                          <a:ln>
                            <a:noFill/>
                          </a:ln>
                          <a:solidFill>
                            <a:schemeClr val="tx1"/>
                          </a:solidFill>
                          <a:effectLst/>
                          <a:latin typeface="Cambria" panose="02040503050406030204" pitchFamily="18" charset="0"/>
                          <a:ea typeface="メイリオ" panose="020B0604030504040204" pitchFamily="50" charset="-128"/>
                          <a:cs typeface="メイリオ" panose="020B0604030504040204" pitchFamily="50" charset="-128"/>
                        </a:rPr>
                        <a:t>）。</a:t>
                      </a:r>
                    </a:p>
                  </a:txBody>
                  <a:tcPr marL="56285" marR="56285"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20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200" b="1"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endParaRPr>
                    </a:p>
                  </a:txBody>
                  <a:tcPr marL="56285" marR="56285"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54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alpha val="20000"/>
                      </a:srgb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200" b="1"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endParaRPr>
                    </a:p>
                  </a:txBody>
                  <a:tcPr marL="56285" marR="56285"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54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alpha val="20000"/>
                      </a:srgb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200" b="1"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endParaRPr>
                    </a:p>
                  </a:txBody>
                  <a:tcPr marL="56285" marR="56285"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54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alpha val="20000"/>
                      </a:srgb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200" b="1"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endParaRPr>
                    </a:p>
                  </a:txBody>
                  <a:tcPr marL="56285" marR="56285"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54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alpha val="20000"/>
                      </a:srgbClr>
                    </a:solidFill>
                  </a:tcPr>
                </a:tc>
                <a:extLst>
                  <a:ext uri="{0D108BD9-81ED-4DB2-BD59-A6C34878D82A}">
                    <a16:rowId xmlns:a16="http://schemas.microsoft.com/office/drawing/2014/main" val="10003"/>
                  </a:ext>
                </a:extLst>
              </a:tr>
            </a:tbl>
          </a:graphicData>
        </a:graphic>
      </p:graphicFrame>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262D95-9FF4-4F79-9474-BF73A9F138F8}" type="slidenum">
              <a:rPr kumimoji="1" lang="ja-JP" alt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endParaRPr>
          </a:p>
        </p:txBody>
      </p:sp>
      <p:pic>
        <p:nvPicPr>
          <p:cNvPr id="6169" name="図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013" y="1404938"/>
            <a:ext cx="1173162"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0" name="図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4888" y="1411288"/>
            <a:ext cx="1171575"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1" name="図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3175" y="1416050"/>
            <a:ext cx="1184275"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2" name="図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163" y="1409700"/>
            <a:ext cx="11874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73" name="グループ化 3"/>
          <p:cNvGrpSpPr>
            <a:grpSpLocks/>
          </p:cNvGrpSpPr>
          <p:nvPr/>
        </p:nvGrpSpPr>
        <p:grpSpPr bwMode="auto">
          <a:xfrm>
            <a:off x="273050" y="3910013"/>
            <a:ext cx="2930525" cy="2039937"/>
            <a:chOff x="273323" y="3910013"/>
            <a:chExt cx="2930525" cy="2039937"/>
          </a:xfrm>
        </p:grpSpPr>
        <p:pic>
          <p:nvPicPr>
            <p:cNvPr id="6212" name="Picture 2" descr="http://aoki2.si.gunma-u.ac.jp/lecture/Bunpu/normal-fig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643" y="4071755"/>
              <a:ext cx="2701031" cy="142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正方形/長方形 12"/>
            <p:cNvSpPr/>
            <p:nvPr/>
          </p:nvSpPr>
          <p:spPr bwMode="auto">
            <a:xfrm>
              <a:off x="382861" y="5405438"/>
              <a:ext cx="2566987" cy="161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prstClr val="white"/>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4" name="正方形/長方形 13"/>
            <p:cNvSpPr/>
            <p:nvPr/>
          </p:nvSpPr>
          <p:spPr bwMode="auto">
            <a:xfrm>
              <a:off x="987698" y="5670550"/>
              <a:ext cx="1452563"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土壌の粒度分布</a:t>
              </a:r>
            </a:p>
          </p:txBody>
        </p:sp>
        <p:sp>
          <p:nvSpPr>
            <p:cNvPr id="15" name="正方形/長方形 14"/>
            <p:cNvSpPr/>
            <p:nvPr/>
          </p:nvSpPr>
          <p:spPr bwMode="auto">
            <a:xfrm>
              <a:off x="273323" y="4071938"/>
              <a:ext cx="257175" cy="133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粒度分布</a:t>
              </a:r>
            </a:p>
          </p:txBody>
        </p:sp>
        <p:sp>
          <p:nvSpPr>
            <p:cNvPr id="16" name="正方形/長方形 15"/>
            <p:cNvSpPr/>
            <p:nvPr/>
          </p:nvSpPr>
          <p:spPr bwMode="auto">
            <a:xfrm>
              <a:off x="420961" y="3910013"/>
              <a:ext cx="255587" cy="323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粒度分布</a:t>
              </a:r>
            </a:p>
          </p:txBody>
        </p:sp>
        <p:sp>
          <p:nvSpPr>
            <p:cNvPr id="17" name="正方形/長方形 16"/>
            <p:cNvSpPr/>
            <p:nvPr/>
          </p:nvSpPr>
          <p:spPr bwMode="auto">
            <a:xfrm>
              <a:off x="273323" y="4637088"/>
              <a:ext cx="257175" cy="323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頻度</a:t>
              </a:r>
            </a:p>
          </p:txBody>
        </p:sp>
        <p:sp>
          <p:nvSpPr>
            <p:cNvPr id="18" name="正方形/長方形 17"/>
            <p:cNvSpPr/>
            <p:nvPr/>
          </p:nvSpPr>
          <p:spPr bwMode="auto">
            <a:xfrm>
              <a:off x="295548" y="5589588"/>
              <a:ext cx="954088" cy="174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粘土</a:t>
              </a:r>
              <a:endParaRPr kumimoji="1" lang="en-US" altLang="ja-JP" sz="110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（粒度小）</a:t>
              </a:r>
            </a:p>
          </p:txBody>
        </p:sp>
        <p:sp>
          <p:nvSpPr>
            <p:cNvPr id="19" name="正方形/長方形 18"/>
            <p:cNvSpPr/>
            <p:nvPr/>
          </p:nvSpPr>
          <p:spPr bwMode="auto">
            <a:xfrm>
              <a:off x="989286" y="5526088"/>
              <a:ext cx="725487"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シルト</a:t>
              </a:r>
            </a:p>
          </p:txBody>
        </p:sp>
        <p:cxnSp>
          <p:nvCxnSpPr>
            <p:cNvPr id="20" name="直線矢印コネクタ 19"/>
            <p:cNvCxnSpPr/>
            <p:nvPr/>
          </p:nvCxnSpPr>
          <p:spPr bwMode="auto">
            <a:xfrm>
              <a:off x="565423" y="5445125"/>
              <a:ext cx="358775" cy="0"/>
            </a:xfrm>
            <a:prstGeom prst="straightConnector1">
              <a:avLst/>
            </a:prstGeom>
            <a:ln w="25400">
              <a:headEnd type="triangle"/>
              <a:tailEnd type="oval"/>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bwMode="auto">
            <a:xfrm>
              <a:off x="989286" y="5445125"/>
              <a:ext cx="439737" cy="0"/>
            </a:xfrm>
            <a:prstGeom prst="straightConnector1">
              <a:avLst/>
            </a:prstGeom>
            <a:ln w="25400">
              <a:headEnd type="triangle"/>
              <a:tailEnd type="oval"/>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bwMode="auto">
            <a:xfrm>
              <a:off x="2213248" y="5483225"/>
              <a:ext cx="990600" cy="322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礫</a:t>
              </a:r>
              <a:endParaRPr kumimoji="1" lang="en-US" altLang="ja-JP" sz="110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（粒度大）</a:t>
              </a:r>
            </a:p>
          </p:txBody>
        </p:sp>
        <p:cxnSp>
          <p:nvCxnSpPr>
            <p:cNvPr id="23" name="直線コネクタ 22"/>
            <p:cNvCxnSpPr/>
            <p:nvPr/>
          </p:nvCxnSpPr>
          <p:spPr bwMode="auto">
            <a:xfrm>
              <a:off x="1152798" y="5000625"/>
              <a:ext cx="0" cy="325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bwMode="auto">
            <a:xfrm>
              <a:off x="1116286" y="5041900"/>
              <a:ext cx="0" cy="2841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bwMode="auto">
            <a:xfrm>
              <a:off x="1079773" y="5083175"/>
              <a:ext cx="0" cy="2428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bwMode="auto">
            <a:xfrm>
              <a:off x="1043261" y="5122863"/>
              <a:ext cx="0" cy="20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bwMode="auto">
            <a:xfrm>
              <a:off x="1006748" y="5162550"/>
              <a:ext cx="0" cy="1635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bwMode="auto">
            <a:xfrm>
              <a:off x="970236" y="5203825"/>
              <a:ext cx="0" cy="1222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bwMode="auto">
            <a:xfrm>
              <a:off x="933723" y="5203825"/>
              <a:ext cx="0" cy="1222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bwMode="auto">
            <a:xfrm>
              <a:off x="895623" y="5243513"/>
              <a:ext cx="0" cy="82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bwMode="auto">
            <a:xfrm>
              <a:off x="860698" y="5243513"/>
              <a:ext cx="0" cy="82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bwMode="auto">
            <a:xfrm>
              <a:off x="822598" y="5284788"/>
              <a:ext cx="0" cy="41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bwMode="auto">
            <a:xfrm>
              <a:off x="786086" y="5284788"/>
              <a:ext cx="0" cy="41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bwMode="auto">
            <a:xfrm>
              <a:off x="751161" y="5284788"/>
              <a:ext cx="0" cy="41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bwMode="auto">
            <a:xfrm>
              <a:off x="713061" y="5284788"/>
              <a:ext cx="0" cy="41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bwMode="auto">
            <a:xfrm>
              <a:off x="1190898" y="4960938"/>
              <a:ext cx="0" cy="365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bwMode="auto">
            <a:xfrm>
              <a:off x="1225823" y="4881563"/>
              <a:ext cx="0" cy="444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bwMode="auto">
            <a:xfrm>
              <a:off x="1265511" y="4838700"/>
              <a:ext cx="0" cy="487363"/>
            </a:xfrm>
            <a:prstGeom prst="line">
              <a:avLst/>
            </a:prstGeom>
          </p:spPr>
          <p:style>
            <a:lnRef idx="1">
              <a:schemeClr val="accent1"/>
            </a:lnRef>
            <a:fillRef idx="0">
              <a:schemeClr val="accent1"/>
            </a:fillRef>
            <a:effectRef idx="0">
              <a:schemeClr val="accent1"/>
            </a:effectRef>
            <a:fontRef idx="minor">
              <a:schemeClr val="tx1"/>
            </a:fontRef>
          </p:style>
        </p:cxnSp>
      </p:grpSp>
      <p:sp>
        <p:nvSpPr>
          <p:cNvPr id="40" name="雲形吹き出し 39"/>
          <p:cNvSpPr/>
          <p:nvPr/>
        </p:nvSpPr>
        <p:spPr>
          <a:xfrm>
            <a:off x="85725" y="3851275"/>
            <a:ext cx="2951163" cy="403225"/>
          </a:xfrm>
          <a:prstGeom prst="cloudCallout">
            <a:avLst>
              <a:gd name="adj1" fmla="val -11611"/>
              <a:gd name="adj2" fmla="val 199252"/>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微粒子に高濃度</a:t>
            </a:r>
            <a:r>
              <a:rPr kumimoji="1" lang="en-US" altLang="ja-JP" sz="110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Cs</a:t>
            </a:r>
            <a:r>
              <a:rPr kumimoji="1" lang="ja-JP" altLang="en-US" sz="110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が濃縮！</a:t>
            </a:r>
          </a:p>
        </p:txBody>
      </p:sp>
      <p:sp>
        <p:nvSpPr>
          <p:cNvPr id="43" name="円/楕円 42"/>
          <p:cNvSpPr/>
          <p:nvPr/>
        </p:nvSpPr>
        <p:spPr>
          <a:xfrm>
            <a:off x="5519738" y="5157391"/>
            <a:ext cx="498475" cy="48736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44" name="円/楕円 43"/>
          <p:cNvSpPr/>
          <p:nvPr/>
        </p:nvSpPr>
        <p:spPr>
          <a:xfrm>
            <a:off x="5589588" y="5225654"/>
            <a:ext cx="360362" cy="350837"/>
          </a:xfrm>
          <a:prstGeom prst="ellipse">
            <a:avLst/>
          </a:pr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45" name="正方形/長方形 44"/>
          <p:cNvSpPr/>
          <p:nvPr/>
        </p:nvSpPr>
        <p:spPr>
          <a:xfrm>
            <a:off x="5826125" y="4960541"/>
            <a:ext cx="504825" cy="287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礫</a:t>
            </a:r>
          </a:p>
        </p:txBody>
      </p:sp>
      <p:sp>
        <p:nvSpPr>
          <p:cNvPr id="46" name="正方形/長方形 45"/>
          <p:cNvSpPr/>
          <p:nvPr/>
        </p:nvSpPr>
        <p:spPr>
          <a:xfrm>
            <a:off x="3597275" y="5157391"/>
            <a:ext cx="749300" cy="287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粘土・</a:t>
            </a:r>
            <a:endParaRPr kumimoji="1" lang="en-US" altLang="ja-JP" sz="120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シルト</a:t>
            </a:r>
          </a:p>
        </p:txBody>
      </p:sp>
      <p:cxnSp>
        <p:nvCxnSpPr>
          <p:cNvPr id="47" name="直線矢印コネクタ 46"/>
          <p:cNvCxnSpPr/>
          <p:nvPr/>
        </p:nvCxnSpPr>
        <p:spPr>
          <a:xfrm rot="5400000">
            <a:off x="5553075" y="5157391"/>
            <a:ext cx="431800" cy="0"/>
          </a:xfrm>
          <a:prstGeom prst="straightConnector1">
            <a:avLst/>
          </a:prstGeom>
          <a:ln w="25400">
            <a:solidFill>
              <a:schemeClr val="tx1"/>
            </a:solidFill>
            <a:headEnd type="triangle"/>
            <a:tailEnd type="oval"/>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rot="16200000">
            <a:off x="5445125" y="5698729"/>
            <a:ext cx="647700" cy="0"/>
          </a:xfrm>
          <a:prstGeom prst="straightConnector1">
            <a:avLst/>
          </a:prstGeom>
          <a:ln w="25400">
            <a:solidFill>
              <a:schemeClr val="tx1"/>
            </a:solidFill>
            <a:headEnd type="triangle"/>
            <a:tailEnd type="oval"/>
          </a:ln>
        </p:spPr>
        <p:style>
          <a:lnRef idx="1">
            <a:schemeClr val="accent1"/>
          </a:lnRef>
          <a:fillRef idx="0">
            <a:schemeClr val="accent1"/>
          </a:fillRef>
          <a:effectRef idx="0">
            <a:schemeClr val="accent1"/>
          </a:effectRef>
          <a:fontRef idx="minor">
            <a:schemeClr val="tx1"/>
          </a:fontRef>
        </p:style>
      </p:cxnSp>
      <p:pic>
        <p:nvPicPr>
          <p:cNvPr id="6181" name="Picture 3" descr="D:\Users\Yoshiharu Mitoma\Pictures\素材集\PPT7000\04チャート素材\04矢印\矢印29_青.png"/>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4102100" y="4465241"/>
            <a:ext cx="1698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2" name="Picture 3" descr="D:\Users\Yoshiharu Mitoma\Pictures\素材集\PPT7000\04チャート素材\04矢印\矢印29_青.png"/>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4460875" y="4465241"/>
            <a:ext cx="17145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3" name="Picture 3" descr="D:\Users\Yoshiharu Mitoma\Pictures\素材集\PPT7000\04チャート素材\04矢印\矢印29_青.png"/>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4821238" y="4465241"/>
            <a:ext cx="17145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4" name="Picture 3" descr="D:\Users\Yoshiharu Mitoma\Pictures\素材集\PPT7000\04チャート素材\04矢印\矢印29_青.png"/>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5181600" y="4465241"/>
            <a:ext cx="1698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5" name="Picture 3" descr="D:\Users\Yoshiharu Mitoma\Pictures\素材集\PPT7000\04チャート素材\04矢印\矢印29_青.png"/>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5541963" y="4465241"/>
            <a:ext cx="169862"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6" name="Picture 3" descr="D:\Users\Yoshiharu Mitoma\Pictures\素材集\PPT7000\04チャート素材\04矢印\矢印29_青.png"/>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5902325" y="4465241"/>
            <a:ext cx="1698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7" name="Picture 3" descr="D:\Users\Yoshiharu Mitoma\Pictures\素材集\PPT7000\04チャート素材\04矢印\矢印29_青.png"/>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6270625" y="4465241"/>
            <a:ext cx="17145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線吹き出し 1 (枠付き) 55"/>
          <p:cNvSpPr/>
          <p:nvPr/>
        </p:nvSpPr>
        <p:spPr>
          <a:xfrm>
            <a:off x="2447920" y="4261718"/>
            <a:ext cx="1404000" cy="679450"/>
          </a:xfrm>
          <a:prstGeom prst="borderCallout1">
            <a:avLst>
              <a:gd name="adj1" fmla="val 59604"/>
              <a:gd name="adj2" fmla="val 103622"/>
              <a:gd name="adj3" fmla="val 156299"/>
              <a:gd name="adj4" fmla="val 143239"/>
            </a:avLst>
          </a:prstGeom>
          <a:solidFill>
            <a:schemeClr val="accent5">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Fe</a:t>
            </a:r>
            <a:r>
              <a:rPr kumimoji="1" lang="ja-JP" altLang="en-US" sz="120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含む表層膜</a:t>
            </a:r>
            <a:endParaRPr kumimoji="1" lang="en-US" altLang="ja-JP" sz="120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a:t>
            </a:r>
            <a:r>
              <a:rPr kumimoji="1" lang="ja-JP" altLang="en-US" sz="120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水酸化</a:t>
            </a:r>
            <a:r>
              <a:rPr kumimoji="1" lang="en-US" altLang="ja-JP" sz="120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Ca</a:t>
            </a:r>
            <a:r>
              <a:rPr kumimoji="1" lang="ja-JP" altLang="en-US" sz="120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主成分</a:t>
            </a:r>
            <a:r>
              <a:rPr kumimoji="1" lang="en-US" altLang="ja-JP" sz="120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形成　　　　</a:t>
            </a:r>
            <a:endParaRPr kumimoji="1" lang="en-US" altLang="ja-JP" sz="120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57" name="正方形/長方形 56"/>
          <p:cNvSpPr/>
          <p:nvPr/>
        </p:nvSpPr>
        <p:spPr>
          <a:xfrm>
            <a:off x="4988561" y="5949280"/>
            <a:ext cx="1565795"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70C0"/>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低濃度</a:t>
            </a:r>
            <a:r>
              <a:rPr kumimoji="1" lang="en-US" altLang="ja-JP" sz="1200" b="0" i="0" u="none" strike="noStrike" kern="1200" cap="none" spc="0" normalizeH="0" baseline="0" noProof="0" dirty="0">
                <a:ln>
                  <a:noFill/>
                </a:ln>
                <a:solidFill>
                  <a:srgbClr val="0070C0"/>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Cs</a:t>
            </a:r>
            <a:r>
              <a:rPr kumimoji="1" lang="ja-JP" alt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含有土壌は自重で</a:t>
            </a:r>
            <a:r>
              <a:rPr kumimoji="1" lang="ja-JP" altLang="en-US" sz="1200" b="1" i="0" u="none" strike="noStrike" kern="1200" cap="none" spc="0" normalizeH="0" baseline="0" noProof="0" dirty="0">
                <a:ln>
                  <a:noFill/>
                </a:ln>
                <a:solidFill>
                  <a:srgbClr val="0070C0"/>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落下</a:t>
            </a:r>
          </a:p>
        </p:txBody>
      </p:sp>
      <p:sp>
        <p:nvSpPr>
          <p:cNvPr id="58" name="正方形/長方形 57"/>
          <p:cNvSpPr/>
          <p:nvPr/>
        </p:nvSpPr>
        <p:spPr>
          <a:xfrm>
            <a:off x="3707904" y="5507690"/>
            <a:ext cx="1728192"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高濃度</a:t>
            </a:r>
            <a:r>
              <a:rPr kumimoji="1" lang="en-US" altLang="ja-JP" sz="1200" b="0" i="0" u="none" strike="noStrike" kern="1200" cap="none" spc="0" normalizeH="0" baseline="0" noProof="0" dirty="0">
                <a:ln>
                  <a:noFill/>
                </a:ln>
                <a:solidFill>
                  <a:srgbClr val="FF0000"/>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Cs</a:t>
            </a:r>
            <a:r>
              <a:rPr kumimoji="1" lang="ja-JP"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含有</a:t>
            </a:r>
            <a:endParaRPr kumimoji="1" lang="en-US" altLang="ja-JP" sz="1200" b="0" i="0" u="none" strike="noStrike" kern="1200" cap="none" spc="0" normalizeH="0" baseline="0" noProof="0" dirty="0">
              <a:ln>
                <a:noFill/>
              </a:ln>
              <a:solidFill>
                <a:srgbClr val="FF0000"/>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土壌は</a:t>
            </a:r>
            <a:r>
              <a:rPr kumimoji="1" lang="ja-JP"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磁石</a:t>
            </a:r>
            <a:r>
              <a:rPr kumimoji="1" lang="ja-JP"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側へ</a:t>
            </a:r>
          </a:p>
        </p:txBody>
      </p:sp>
      <p:sp>
        <p:nvSpPr>
          <p:cNvPr id="59" name="正方形/長方形 58"/>
          <p:cNvSpPr/>
          <p:nvPr/>
        </p:nvSpPr>
        <p:spPr>
          <a:xfrm>
            <a:off x="5178425" y="5031979"/>
            <a:ext cx="50323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1"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引力</a:t>
            </a:r>
            <a:r>
              <a:rPr kumimoji="1" lang="ja-JP" altLang="en-US" sz="1000" b="1" i="1"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小</a:t>
            </a:r>
            <a:endParaRPr kumimoji="1" lang="ja-JP" altLang="en-US" sz="1200" b="1" i="1"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60" name="正方形/長方形 59"/>
          <p:cNvSpPr/>
          <p:nvPr/>
        </p:nvSpPr>
        <p:spPr>
          <a:xfrm>
            <a:off x="4602163" y="5019279"/>
            <a:ext cx="503237" cy="444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1"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引力</a:t>
            </a:r>
            <a:r>
              <a:rPr kumimoji="1" lang="ja-JP" altLang="en-US" sz="1600" b="1" i="1"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大</a:t>
            </a:r>
            <a:endParaRPr kumimoji="1" lang="ja-JP" altLang="en-US" sz="1200" b="1" i="1"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61" name="正方形/長方形 60"/>
          <p:cNvSpPr/>
          <p:nvPr/>
        </p:nvSpPr>
        <p:spPr>
          <a:xfrm>
            <a:off x="4535772" y="3768929"/>
            <a:ext cx="1620130" cy="38015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ナノカルシウムを</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添加混合し被膜形成</a:t>
            </a:r>
          </a:p>
        </p:txBody>
      </p:sp>
      <p:sp>
        <p:nvSpPr>
          <p:cNvPr id="62" name="円/楕円 61"/>
          <p:cNvSpPr/>
          <p:nvPr/>
        </p:nvSpPr>
        <p:spPr>
          <a:xfrm>
            <a:off x="4403725" y="5241529"/>
            <a:ext cx="288925" cy="269875"/>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63" name="円/楕円 62"/>
          <p:cNvSpPr/>
          <p:nvPr/>
        </p:nvSpPr>
        <p:spPr>
          <a:xfrm>
            <a:off x="4457700" y="5276454"/>
            <a:ext cx="179388" cy="198437"/>
          </a:xfrm>
          <a:prstGeom prst="ellipse">
            <a:avLst/>
          </a:prstGeom>
          <a:gradFill>
            <a:gsLst>
              <a:gs pos="0">
                <a:srgbClr val="D6B19C"/>
              </a:gs>
              <a:gs pos="30000">
                <a:srgbClr val="D49E6C"/>
              </a:gs>
              <a:gs pos="70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endParaRPr>
          </a:p>
        </p:txBody>
      </p:sp>
      <p:cxnSp>
        <p:nvCxnSpPr>
          <p:cNvPr id="64" name="直線矢印コネクタ 63"/>
          <p:cNvCxnSpPr/>
          <p:nvPr/>
        </p:nvCxnSpPr>
        <p:spPr>
          <a:xfrm rot="5400000">
            <a:off x="4332288" y="5157391"/>
            <a:ext cx="431800" cy="0"/>
          </a:xfrm>
          <a:prstGeom prst="straightConnector1">
            <a:avLst/>
          </a:prstGeom>
          <a:ln w="25400">
            <a:solidFill>
              <a:schemeClr val="tx1"/>
            </a:solidFill>
            <a:headEnd type="triangle"/>
            <a:tailEnd type="oval"/>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rot="16200000">
            <a:off x="4458494" y="5464573"/>
            <a:ext cx="179387" cy="0"/>
          </a:xfrm>
          <a:prstGeom prst="straightConnector1">
            <a:avLst/>
          </a:prstGeom>
          <a:ln w="25400">
            <a:solidFill>
              <a:schemeClr val="tx1"/>
            </a:solidFill>
            <a:headEnd type="triangle"/>
            <a:tailEnd type="oval"/>
          </a:ln>
        </p:spPr>
        <p:style>
          <a:lnRef idx="1">
            <a:schemeClr val="accent1"/>
          </a:lnRef>
          <a:fillRef idx="0">
            <a:schemeClr val="accent1"/>
          </a:fillRef>
          <a:effectRef idx="0">
            <a:schemeClr val="accent1"/>
          </a:effectRef>
          <a:fontRef idx="minor">
            <a:schemeClr val="tx1"/>
          </a:fontRef>
        </p:style>
      </p:cxnSp>
      <p:sp>
        <p:nvSpPr>
          <p:cNvPr id="66" name="正方形/長方形 65"/>
          <p:cNvSpPr/>
          <p:nvPr/>
        </p:nvSpPr>
        <p:spPr>
          <a:xfrm>
            <a:off x="4008438" y="4239816"/>
            <a:ext cx="2519362" cy="2889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磁石</a:t>
            </a:r>
          </a:p>
        </p:txBody>
      </p:sp>
      <p:sp>
        <p:nvSpPr>
          <p:cNvPr id="68" name="正方形/長方形 67"/>
          <p:cNvSpPr/>
          <p:nvPr/>
        </p:nvSpPr>
        <p:spPr>
          <a:xfrm>
            <a:off x="179388" y="5949280"/>
            <a:ext cx="3709987" cy="522287"/>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如何にこの領域を効率よく分離するかが，</a:t>
            </a:r>
            <a:endParaRPr kumimoji="1" lang="en-US" altLang="ja-JP" sz="1400" b="1" i="0" u="none" strike="noStrike" kern="1200" cap="none" spc="0" normalizeH="0" baseline="0" noProof="0" dirty="0">
              <a:ln>
                <a:noFill/>
              </a:ln>
              <a:solidFill>
                <a:srgbClr val="FF0000"/>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“開発技術のキー”</a:t>
            </a:r>
          </a:p>
        </p:txBody>
      </p:sp>
      <p:pic>
        <p:nvPicPr>
          <p:cNvPr id="1026" name="Picture 2" descr="C:\Users\owner\AppData\Local\Microsoft\Windows\Temporary Internet Files\Content.Outlook\HSHU2ZUF\前L.jpg"/>
          <p:cNvPicPr>
            <a:picLocks noChangeAspect="1" noChangeArrowheads="1"/>
          </p:cNvPicPr>
          <p:nvPr/>
        </p:nvPicPr>
        <p:blipFill>
          <a:blip r:embed="rId8"/>
          <a:srcRect/>
          <a:stretch>
            <a:fillRect/>
          </a:stretch>
        </p:blipFill>
        <p:spPr bwMode="auto">
          <a:xfrm>
            <a:off x="556486" y="1358372"/>
            <a:ext cx="736600" cy="5730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owner\AppData\Local\Microsoft\Windows\Temporary Internet Files\Content.Outlook\HSHU2ZUF\後L.jpg"/>
          <p:cNvPicPr>
            <a:picLocks noChangeAspect="1" noChangeArrowheads="1"/>
          </p:cNvPicPr>
          <p:nvPr/>
        </p:nvPicPr>
        <p:blipFill>
          <a:blip r:embed="rId9"/>
          <a:srcRect/>
          <a:stretch>
            <a:fillRect/>
          </a:stretch>
        </p:blipFill>
        <p:spPr bwMode="auto">
          <a:xfrm>
            <a:off x="5202767" y="1366839"/>
            <a:ext cx="736600" cy="561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2" name="Picture 2" descr="C:\Users\owner\Desktop\ナノカルシウム写真\ナノカルシウム.jpg"/>
          <p:cNvPicPr>
            <a:picLocks noChangeAspect="1" noChangeArrowheads="1"/>
          </p:cNvPicPr>
          <p:nvPr/>
        </p:nvPicPr>
        <p:blipFill>
          <a:blip r:embed="rId10"/>
          <a:srcRect/>
          <a:stretch>
            <a:fillRect/>
          </a:stretch>
        </p:blipFill>
        <p:spPr bwMode="auto">
          <a:xfrm>
            <a:off x="7372350" y="188640"/>
            <a:ext cx="1281113" cy="717550"/>
          </a:xfrm>
          <a:prstGeom prst="rect">
            <a:avLst/>
          </a:prstGeom>
          <a:ln>
            <a:noFill/>
          </a:ln>
          <a:effectLst>
            <a:outerShdw blurRad="292100" dist="139700" dir="2700000" algn="tl" rotWithShape="0">
              <a:srgbClr val="333333">
                <a:alpha val="65000"/>
              </a:srgbClr>
            </a:outerShdw>
          </a:effectLst>
        </p:spPr>
      </p:pic>
      <p:sp>
        <p:nvSpPr>
          <p:cNvPr id="73" name="Text Box 260"/>
          <p:cNvSpPr txBox="1">
            <a:spLocks noChangeArrowheads="1"/>
          </p:cNvSpPr>
          <p:nvPr/>
        </p:nvSpPr>
        <p:spPr bwMode="auto">
          <a:xfrm>
            <a:off x="6810375" y="969963"/>
            <a:ext cx="2260600" cy="1394870"/>
          </a:xfrm>
          <a:prstGeom prst="rect">
            <a:avLst/>
          </a:prstGeom>
          <a:noFill/>
          <a:ln>
            <a:noFill/>
          </a:ln>
        </p:spPr>
        <p:txBody>
          <a:bodyPr lIns="90000" tIns="46800" rIns="90000" bIns="46800">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粉砕混合物（</a:t>
            </a:r>
            <a:r>
              <a:rPr kumimoji="1" lang="en-US" altLang="ja-JP"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Fe/Ca/CaO</a:t>
            </a:r>
            <a:r>
              <a:rPr kumimoji="1" lang="ja-JP" altLang="en-US"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）の写真</a:t>
            </a:r>
            <a:r>
              <a:rPr kumimoji="1" lang="en-US" altLang="ja-JP"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常温大気下で撮影。半年以上試薬瓶内で活性持続。</a:t>
            </a:r>
            <a:r>
              <a:rPr kumimoji="1" lang="en-US" altLang="ja-JP" sz="1000" b="0"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Ca</a:t>
            </a:r>
            <a:r>
              <a:rPr kumimoji="1" lang="ja-JP" altLang="en-US" sz="1000" b="0"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の純度を </a:t>
            </a:r>
            <a:r>
              <a:rPr kumimoji="1" lang="en-US" altLang="ja-JP" sz="1000" b="1" i="0" u="none" strike="noStrike" kern="1200" cap="none" spc="0" normalizeH="0" baseline="0" noProof="0" dirty="0">
                <a:ln>
                  <a:noFill/>
                </a:ln>
                <a:solidFill>
                  <a:srgbClr val="FF0000"/>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99 %</a:t>
            </a:r>
            <a:r>
              <a:rPr kumimoji="1" lang="ja-JP" altLang="en-US" sz="1000" b="1" i="0" u="none" strike="noStrike" kern="1200" cap="none" spc="0" normalizeH="0" baseline="0" noProof="0" dirty="0">
                <a:ln>
                  <a:noFill/>
                </a:ln>
                <a:solidFill>
                  <a:srgbClr val="FF0000"/>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から </a:t>
            </a:r>
            <a:r>
              <a:rPr kumimoji="1" lang="en-US" altLang="ja-JP" sz="1000" b="1" i="0" u="none" strike="noStrike" kern="1200" cap="none" spc="0" normalizeH="0" baseline="0" noProof="0" dirty="0">
                <a:ln>
                  <a:noFill/>
                </a:ln>
                <a:solidFill>
                  <a:srgbClr val="FF0000"/>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97 %</a:t>
            </a:r>
            <a:r>
              <a:rPr kumimoji="1" lang="ja-JP" altLang="en-US" sz="1000" b="1" i="0" u="none" strike="noStrike" kern="1200" cap="none" spc="0" normalizeH="0" baseline="0" noProof="0" dirty="0">
                <a:ln>
                  <a:noFill/>
                </a:ln>
                <a:solidFill>
                  <a:srgbClr val="FF0000"/>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（中国産）へ変更</a:t>
            </a:r>
            <a:r>
              <a:rPr kumimoji="1" lang="ja-JP" altLang="en-US" sz="1000" b="0"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すると，</a:t>
            </a:r>
            <a:r>
              <a:rPr kumimoji="1" lang="ja-JP" altLang="en-US" sz="1000" b="0" i="0" u="none" strike="noStrike" kern="1200" cap="none" spc="0" normalizeH="0" baseline="0" noProof="0" dirty="0">
                <a:ln>
                  <a:noFill/>
                </a:ln>
                <a:solidFill>
                  <a:srgbClr val="FF0000"/>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単にボールミル</a:t>
            </a:r>
            <a:r>
              <a:rPr kumimoji="1" lang="ja-JP" altLang="en-US" sz="1000" b="0"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でナノカルシウムと同等性能をもつサブミクロン粒子を調製可能。⇔大量合成可。</a:t>
            </a:r>
            <a:endParaRPr kumimoji="1" lang="en-US" altLang="ja-JP" sz="1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HG丸ｺﾞｼｯｸM-PRO" panose="020F0600000000000000" pitchFamily="50" charset="-128"/>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74" name="Text Box 260"/>
          <p:cNvSpPr txBox="1">
            <a:spLocks noChangeArrowheads="1"/>
          </p:cNvSpPr>
          <p:nvPr/>
        </p:nvSpPr>
        <p:spPr bwMode="auto">
          <a:xfrm>
            <a:off x="6804025" y="3146425"/>
            <a:ext cx="2273300" cy="1087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粉砕混合物（</a:t>
            </a:r>
            <a:r>
              <a:rPr kumimoji="1" lang="en-US" altLang="ja-JP"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Fe/Ca/CaO</a:t>
            </a:r>
            <a:r>
              <a:rPr kumimoji="1" lang="ja-JP" altLang="en-US"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）の</a:t>
            </a:r>
            <a:r>
              <a:rPr kumimoji="1" lang="en-US" altLang="ja-JP"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SEM: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endParaRPr>
          </a:p>
          <a:p>
            <a:pPr marL="0" marR="0" lvl="0" indent="0" algn="just" defTabSz="914400" rtl="0" eaLnBrk="0" fontAlgn="auto" latinLnBrk="0" hangingPunct="0">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5.20 mmol Ca/g-</a:t>
            </a:r>
            <a:r>
              <a:rPr kumimoji="1" lang="ja-JP" altLang="en-US" sz="1000" b="0"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混合物</a:t>
            </a:r>
            <a:r>
              <a:rPr kumimoji="1" lang="en-US" altLang="ja-JP" sz="1000" b="0"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 </a:t>
            </a:r>
            <a:r>
              <a:rPr kumimoji="1" lang="ja-JP" altLang="en-US" sz="1000" b="0"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各成分の含有率は</a:t>
            </a:r>
            <a:r>
              <a:rPr kumimoji="1" lang="ja-JP" altLang="ja-JP" sz="1000" b="0"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金属</a:t>
            </a:r>
            <a:r>
              <a:rPr kumimoji="1" lang="en-US" altLang="ja-JP" sz="1000" b="0"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 Ca (10wt%), Fe (1.94 wt%), </a:t>
            </a:r>
            <a:r>
              <a:rPr kumimoji="1" lang="ja-JP" altLang="ja-JP" sz="1000" b="0"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酸化</a:t>
            </a:r>
            <a:r>
              <a:rPr kumimoji="1" lang="en-US" altLang="ja-JP" sz="1000" b="0"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 Ca (88 wt%).</a:t>
            </a:r>
            <a:r>
              <a:rPr kumimoji="1" lang="ja-JP" altLang="en-US" sz="1000" b="0"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白バーは </a:t>
            </a:r>
            <a:r>
              <a:rPr kumimoji="1" lang="en-US" altLang="ja-JP" sz="1000" b="0"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0.5 μm</a:t>
            </a:r>
            <a:r>
              <a:rPr kumimoji="1" lang="ja-JP" altLang="en-US" sz="1000" b="0"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を示す。</a:t>
            </a:r>
            <a:r>
              <a:rPr kumimoji="1" lang="en-US" altLang="ja-JP" sz="1000" b="1" i="0" u="none" strike="noStrike" kern="1200" cap="none" spc="0" normalizeH="0" baseline="0" noProof="0" dirty="0">
                <a:ln>
                  <a:noFill/>
                </a:ln>
                <a:solidFill>
                  <a:srgbClr val="FF0000"/>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2</a:t>
            </a:r>
            <a:r>
              <a:rPr kumimoji="1" lang="ja-JP" altLang="en-US" sz="1000" b="1" i="0" u="none" strike="noStrike" kern="1200" cap="none" spc="0" normalizeH="0" baseline="0" noProof="0" dirty="0">
                <a:ln>
                  <a:noFill/>
                </a:ln>
                <a:solidFill>
                  <a:srgbClr val="FF0000"/>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次粒子はサブミクロンレベルに達する</a:t>
            </a:r>
            <a:r>
              <a:rPr kumimoji="1" lang="ja-JP" altLang="en-US" sz="1000" b="0"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a:t>
            </a:r>
            <a:endParaRPr kumimoji="1" lang="en-US" altLang="ja-JP" sz="1000" b="0"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6209" name="正方形/長方形 11"/>
          <p:cNvSpPr>
            <a:spLocks noChangeArrowheads="1"/>
          </p:cNvSpPr>
          <p:nvPr/>
        </p:nvSpPr>
        <p:spPr bwMode="auto">
          <a:xfrm>
            <a:off x="6659563" y="4914900"/>
            <a:ext cx="2320925"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水酸化</a:t>
            </a:r>
            <a:r>
              <a:rPr kumimoji="1" lang="en-US" altLang="ja-JP" sz="1400" b="1" i="0" u="none" strike="noStrike" kern="1200" cap="none" spc="0" normalizeH="0" baseline="0" noProof="0" dirty="0">
                <a:ln>
                  <a:noFill/>
                </a:ln>
                <a:solidFill>
                  <a:srgbClr val="FF0000"/>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Ca</a:t>
            </a:r>
            <a:r>
              <a:rPr kumimoji="1" lang="ja-JP" altLang="en-US" sz="140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膜の形成は土壌表面の</a:t>
            </a:r>
            <a:r>
              <a:rPr kumimoji="1" lang="ja-JP" alt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構造や組成</a:t>
            </a:r>
            <a:r>
              <a:rPr kumimoji="1" lang="ja-JP" altLang="en-US" sz="140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に影響受け難い。むしろ，大きく負電荷をもつフレイド・エッジ近傍に引き寄せられた水分や水和物と容易に反応する。</a:t>
            </a:r>
          </a:p>
        </p:txBody>
      </p:sp>
      <p:grpSp>
        <p:nvGrpSpPr>
          <p:cNvPr id="2" name="グループ化 1"/>
          <p:cNvGrpSpPr/>
          <p:nvPr/>
        </p:nvGrpSpPr>
        <p:grpSpPr>
          <a:xfrm>
            <a:off x="7497763" y="2348880"/>
            <a:ext cx="1031875" cy="714375"/>
            <a:chOff x="7497763" y="2348880"/>
            <a:chExt cx="1031875" cy="714375"/>
          </a:xfrm>
        </p:grpSpPr>
        <p:pic>
          <p:nvPicPr>
            <p:cNvPr id="75" name="Picture 3" descr="D:\mitoma\Pictures\写真１.jpg"/>
            <p:cNvPicPr>
              <a:picLocks noChangeAspect="1" noChangeArrowheads="1"/>
            </p:cNvPicPr>
            <p:nvPr/>
          </p:nvPicPr>
          <p:blipFill>
            <a:blip r:embed="rId11"/>
            <a:srcRect/>
            <a:stretch>
              <a:fillRect/>
            </a:stretch>
          </p:blipFill>
          <p:spPr bwMode="auto">
            <a:xfrm>
              <a:off x="7497763" y="2348880"/>
              <a:ext cx="1031875" cy="714375"/>
            </a:xfrm>
            <a:prstGeom prst="rect">
              <a:avLst/>
            </a:prstGeom>
            <a:ln>
              <a:noFill/>
            </a:ln>
            <a:effectLst>
              <a:outerShdw blurRad="292100" dist="139700" dir="2700000" algn="tl" rotWithShape="0">
                <a:srgbClr val="333333">
                  <a:alpha val="65000"/>
                </a:srgbClr>
              </a:outerShdw>
            </a:effectLst>
          </p:spPr>
        </p:pic>
        <p:cxnSp>
          <p:nvCxnSpPr>
            <p:cNvPr id="80" name="直線コネクタ 79"/>
            <p:cNvCxnSpPr>
              <a:cxnSpLocks noChangeAspect="1"/>
            </p:cNvCxnSpPr>
            <p:nvPr/>
          </p:nvCxnSpPr>
          <p:spPr>
            <a:xfrm>
              <a:off x="8243888" y="2996952"/>
              <a:ext cx="228600" cy="1587"/>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grpSp>
      <p:sp>
        <p:nvSpPr>
          <p:cNvPr id="81" name="正方形/長方形 11"/>
          <p:cNvSpPr>
            <a:spLocks noChangeArrowheads="1"/>
          </p:cNvSpPr>
          <p:nvPr/>
        </p:nvSpPr>
        <p:spPr bwMode="auto">
          <a:xfrm>
            <a:off x="6659563" y="4560888"/>
            <a:ext cx="2320925" cy="307975"/>
          </a:xfrm>
          <a:prstGeom prst="rect">
            <a:avLst/>
          </a:prstGeom>
          <a:solidFill>
            <a:schemeClr val="accent2">
              <a:lumMod val="20000"/>
              <a:lumOff val="80000"/>
            </a:schemeClr>
          </a:solid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Fe</a:t>
            </a:r>
            <a:r>
              <a:rPr kumimoji="1" lang="ja-JP" altLang="en-US" sz="140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濃度</a:t>
            </a:r>
            <a:r>
              <a:rPr kumimoji="1" lang="en-US" altLang="ja-JP" sz="140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a:t>
            </a:r>
            <a:r>
              <a:rPr kumimoji="1" lang="ja-JP" altLang="en-US" sz="140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土壌質量</a:t>
            </a:r>
            <a:r>
              <a:rPr kumimoji="1" lang="en-US" altLang="ja-JP" sz="140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a:t>
            </a:r>
            <a:r>
              <a:rPr kumimoji="1" lang="ja-JP" altLang="en-US" sz="140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磁力</a:t>
            </a:r>
          </a:p>
        </p:txBody>
      </p:sp>
      <p:sp>
        <p:nvSpPr>
          <p:cNvPr id="76" name="Text Box 10"/>
          <p:cNvSpPr txBox="1">
            <a:spLocks noChangeArrowheads="1"/>
          </p:cNvSpPr>
          <p:nvPr/>
        </p:nvSpPr>
        <p:spPr bwMode="auto">
          <a:xfrm>
            <a:off x="273051" y="6518614"/>
            <a:ext cx="8619430" cy="222754"/>
          </a:xfrm>
          <a:prstGeom prst="rect">
            <a:avLst/>
          </a:prstGeom>
          <a:noFill/>
          <a:ln w="19050" algn="ctr">
            <a:noFill/>
            <a:miter lim="800000"/>
            <a:headEnd/>
            <a:tailEnd/>
          </a:ln>
        </p:spPr>
        <p:txBody>
          <a:bodyPr wrap="square" lIns="90000" tIns="46800" rIns="90000" bIns="46800">
            <a:spAutoFit/>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 Y. Mitoma </a:t>
            </a:r>
            <a:r>
              <a:rPr kumimoji="1" lang="en-US" altLang="ja-JP" sz="1050" b="0" i="1"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et al</a:t>
            </a:r>
            <a:r>
              <a:rPr kumimoji="1" lang="en-US" altLang="ja-JP" sz="1050" b="0"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 </a:t>
            </a:r>
            <a:r>
              <a:rPr kumimoji="1" lang="en-US" altLang="ja-JP" sz="1050" b="0" i="1"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Environ. Chem. Letters</a:t>
            </a:r>
            <a:r>
              <a:rPr kumimoji="1" lang="en-US" altLang="ja-JP" sz="1050" b="0"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 10, 201 (2012), </a:t>
            </a:r>
            <a:r>
              <a:rPr kumimoji="1" lang="en-US" altLang="ja-JP" sz="1050" b="0" i="1"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Hazardous, Toxic and Radioactive Waste</a:t>
            </a:r>
            <a:r>
              <a:rPr kumimoji="1" lang="en-US" altLang="ja-JP" sz="1050" b="0"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 17, 2 (2013)</a:t>
            </a:r>
          </a:p>
        </p:txBody>
      </p:sp>
      <p:sp>
        <p:nvSpPr>
          <p:cNvPr id="77" name="右矢印 76"/>
          <p:cNvSpPr>
            <a:spLocks noChangeAspect="1"/>
          </p:cNvSpPr>
          <p:nvPr/>
        </p:nvSpPr>
        <p:spPr>
          <a:xfrm>
            <a:off x="777991" y="546880"/>
            <a:ext cx="288000" cy="28800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78" name="吹き出し: 角を丸めた四角形 77">
            <a:extLst>
              <a:ext uri="{FF2B5EF4-FFF2-40B4-BE49-F238E27FC236}">
                <a16:creationId xmlns:a16="http://schemas.microsoft.com/office/drawing/2014/main" id="{D8BADA16-63E5-41CB-87AD-ADDEB7869F62}"/>
              </a:ext>
            </a:extLst>
          </p:cNvPr>
          <p:cNvSpPr/>
          <p:nvPr/>
        </p:nvSpPr>
        <p:spPr>
          <a:xfrm>
            <a:off x="5449625" y="16438"/>
            <a:ext cx="1881566" cy="927958"/>
          </a:xfrm>
          <a:prstGeom prst="wedgeRoundRectCallout">
            <a:avLst>
              <a:gd name="adj1" fmla="val -60224"/>
              <a:gd name="adj2" fmla="val -2172"/>
              <a:gd name="adj3" fmla="val 16667"/>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eaLnBrk="0" fontAlgn="base" hangingPunct="0">
              <a:spcBef>
                <a:spcPct val="0"/>
              </a:spcBef>
              <a:spcAft>
                <a:spcPct val="0"/>
              </a:spcAft>
            </a:pPr>
            <a:r>
              <a:rPr kumimoji="0" lang="ja-JP" altLang="en-US"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「剥離」・「ナノ」・「機能化」で除染に挑戦！</a:t>
            </a:r>
            <a:endParaRPr lang="ja-JP" altLang="ja-JP"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715684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24332" y="157648"/>
            <a:ext cx="903649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200" b="1" i="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除染技術のさらなる大型化</a:t>
            </a:r>
            <a:r>
              <a:rPr kumimoji="1" lang="ja-JP" altLang="en-US" sz="3200" b="1" u="none" strike="noStrike" kern="1200" cap="none" spc="0" normalizeH="0" baseline="0" noProof="0" dirty="0">
                <a:ln>
                  <a:noFill/>
                </a:ln>
                <a:solidFill>
                  <a:srgbClr val="000000"/>
                </a:solidFill>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（環境省系補助金，</a:t>
            </a:r>
            <a:endParaRPr kumimoji="1" lang="en-US" altLang="ja-JP" sz="3200" b="1" u="none" strike="noStrike" kern="1200" cap="none" spc="0" normalizeH="0" baseline="0" noProof="0" dirty="0">
              <a:ln>
                <a:noFill/>
              </a:ln>
              <a:solidFill>
                <a:srgbClr val="000000"/>
              </a:solidFill>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u="none" strike="noStrike" kern="1200" cap="none" spc="0" normalizeH="0" baseline="0" noProof="0" dirty="0">
                <a:ln>
                  <a:noFill/>
                </a:ln>
                <a:solidFill>
                  <a:srgbClr val="000000"/>
                </a:solidFill>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東証プライム上場企業参画）</a:t>
            </a:r>
            <a:endParaRPr kumimoji="1" lang="ja-JP" altLang="en-US" sz="32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9" name="テキスト ボックス 8"/>
          <p:cNvSpPr txBox="1"/>
          <p:nvPr/>
        </p:nvSpPr>
        <p:spPr>
          <a:xfrm>
            <a:off x="1835696" y="6091337"/>
            <a:ext cx="57910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アスファルトの混合機の転用</a:t>
            </a:r>
          </a:p>
        </p:txBody>
      </p:sp>
      <p:sp>
        <p:nvSpPr>
          <p:cNvPr id="6" name="スライド番号プレースホルダー 5"/>
          <p:cNvSpPr>
            <a:spLocks noGrp="1"/>
          </p:cNvSpPr>
          <p:nvPr>
            <p:ph type="sldNum" sz="quarter" idx="12"/>
          </p:nvPr>
        </p:nvSpPr>
        <p:spPr>
          <a:xfrm>
            <a:off x="7086600" y="6484523"/>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92CC94-41B0-4355-BB8A-A58DBBDC1B37}" type="slidenum">
              <a:rPr kumimoji="1" lang="ja-JP" altLang="en-US" sz="1200" b="1" i="0" u="none" strike="noStrike" kern="1200" cap="none" spc="0" normalizeH="0" baseline="0" noProof="0" smtClean="0">
                <a:ln>
                  <a:noFill/>
                </a:ln>
                <a:solidFill>
                  <a:prstClr val="black">
                    <a:tint val="75000"/>
                  </a:prstClr>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1" i="0" u="none" strike="noStrike" kern="1200" cap="none" spc="0" normalizeH="0" baseline="0" noProof="0" dirty="0">
              <a:ln>
                <a:noFill/>
              </a:ln>
              <a:solidFill>
                <a:prstClr val="black">
                  <a:tint val="75000"/>
                </a:prstClr>
              </a:solidFill>
              <a:effectLst/>
              <a:uLnTx/>
              <a:uFillTx/>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1C15EAA1-7F10-7C6F-DF31-8156DCBEB3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5562" y="1732032"/>
            <a:ext cx="5749134" cy="431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0185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4543838" y="53850"/>
            <a:ext cx="4477876" cy="6735170"/>
          </a:xfrm>
          <a:prstGeom prst="rect">
            <a:avLst/>
          </a:prstGeom>
          <a:pattFill prst="wdUpDiag">
            <a:fgClr>
              <a:schemeClr val="accent3">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1"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5" name="正方形/長方形 24"/>
          <p:cNvSpPr/>
          <p:nvPr/>
        </p:nvSpPr>
        <p:spPr>
          <a:xfrm>
            <a:off x="0" y="0"/>
            <a:ext cx="4683877" cy="6858000"/>
          </a:xfrm>
          <a:prstGeom prst="rect">
            <a:avLst/>
          </a:pr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1"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5" name="グループ化 4"/>
          <p:cNvGrpSpPr>
            <a:grpSpLocks noChangeAspect="1"/>
          </p:cNvGrpSpPr>
          <p:nvPr/>
        </p:nvGrpSpPr>
        <p:grpSpPr>
          <a:xfrm rot="16200000">
            <a:off x="3612007" y="2328608"/>
            <a:ext cx="1916253" cy="2330733"/>
            <a:chOff x="3490466" y="1496785"/>
            <a:chExt cx="2131674" cy="2592747"/>
          </a:xfrm>
        </p:grpSpPr>
        <p:grpSp>
          <p:nvGrpSpPr>
            <p:cNvPr id="6" name="グループ化 5"/>
            <p:cNvGrpSpPr/>
            <p:nvPr/>
          </p:nvGrpSpPr>
          <p:grpSpPr>
            <a:xfrm>
              <a:off x="3490466" y="1673629"/>
              <a:ext cx="2131674" cy="2153387"/>
              <a:chOff x="951708" y="2499198"/>
              <a:chExt cx="914759" cy="924077"/>
            </a:xfrm>
          </p:grpSpPr>
          <p:sp>
            <p:nvSpPr>
              <p:cNvPr id="10" name="円弧 9"/>
              <p:cNvSpPr/>
              <p:nvPr/>
            </p:nvSpPr>
            <p:spPr>
              <a:xfrm rot="5400000">
                <a:off x="952067" y="2499198"/>
                <a:ext cx="914400" cy="914400"/>
              </a:xfrm>
              <a:prstGeom prst="arc">
                <a:avLst>
                  <a:gd name="adj1" fmla="val 16200000"/>
                  <a:gd name="adj2" fmla="val 5457286"/>
                </a:avLst>
              </a:prstGeom>
              <a:pattFill prst="dkUpDiag">
                <a:fgClr>
                  <a:schemeClr val="accent3">
                    <a:lumMod val="75000"/>
                  </a:schemeClr>
                </a:fgClr>
                <a:bgClr>
                  <a:schemeClr val="bg1"/>
                </a:bgClr>
              </a:patt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00"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1" name="円弧 10"/>
              <p:cNvSpPr/>
              <p:nvPr/>
            </p:nvSpPr>
            <p:spPr>
              <a:xfrm rot="16200000">
                <a:off x="951708" y="2508875"/>
                <a:ext cx="914400" cy="914400"/>
              </a:xfrm>
              <a:prstGeom prst="arc">
                <a:avLst>
                  <a:gd name="adj1" fmla="val 16200000"/>
                  <a:gd name="adj2" fmla="val 5414200"/>
                </a:avLst>
              </a:prstGeom>
              <a:solidFill>
                <a:schemeClr val="accent3">
                  <a:lumMod val="40000"/>
                  <a:lumOff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sp>
          <p:nvSpPr>
            <p:cNvPr id="7" name="テキスト ボックス 6"/>
            <p:cNvSpPr txBox="1"/>
            <p:nvPr/>
          </p:nvSpPr>
          <p:spPr>
            <a:xfrm rot="5400000">
              <a:off x="3383852" y="2547126"/>
              <a:ext cx="1782723" cy="10271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5400" b="1" i="0" u="none" strike="noStrike" kern="1200" cap="none" spc="0" normalizeH="0" baseline="0" noProof="0" dirty="0">
                  <a:ln w="0"/>
                  <a:solidFill>
                    <a:prstClr val="black">
                      <a:lumMod val="85000"/>
                      <a:lumOff val="15000"/>
                      <a:alpha val="30000"/>
                    </a:prstClr>
                  </a:solidFill>
                  <a:effectLst/>
                  <a:uLnTx/>
                  <a:uFillTx/>
                  <a:latin typeface="Times New Roman" panose="02020603050405020304" pitchFamily="18" charset="0"/>
                  <a:ea typeface="HGP創英角ｺﾞｼｯｸUB" panose="020B0900000000000000" pitchFamily="50" charset="-128"/>
                  <a:cs typeface="Times New Roman" panose="02020603050405020304" pitchFamily="18" charset="0"/>
                </a:rPr>
                <a:t>Ca</a:t>
              </a:r>
            </a:p>
          </p:txBody>
        </p:sp>
        <p:sp>
          <p:nvSpPr>
            <p:cNvPr id="8" name="テキスト ボックス 7"/>
            <p:cNvSpPr txBox="1"/>
            <p:nvPr/>
          </p:nvSpPr>
          <p:spPr>
            <a:xfrm rot="5400000">
              <a:off x="3166911" y="3292638"/>
              <a:ext cx="1251410" cy="342377"/>
            </a:xfrm>
            <a:prstGeom prst="rect">
              <a:avLst/>
            </a:prstGeom>
            <a:pattFill prst="wdUpDiag">
              <a:fgClr>
                <a:schemeClr val="accent3">
                  <a:lumMod val="40000"/>
                  <a:lumOff val="60000"/>
                </a:schemeClr>
              </a:fgClr>
              <a:bgClr>
                <a:schemeClr val="bg1"/>
              </a:bgClr>
            </a:patt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79646"/>
                  </a:solidFill>
                  <a:effectLst/>
                  <a:uLnTx/>
                  <a:uFillTx/>
                  <a:latin typeface="HGP創英角ﾎﾟｯﾌﾟ体" panose="040B0A00000000000000" pitchFamily="50" charset="-128"/>
                  <a:ea typeface="HGP創英角ﾎﾟｯﾌﾟ体" panose="040B0A00000000000000" pitchFamily="50" charset="-128"/>
                  <a:cs typeface="Times New Roman" panose="02020603050405020304" pitchFamily="18" charset="0"/>
                </a:rPr>
                <a:t>ナノ粒子化</a:t>
              </a:r>
              <a:endParaRPr kumimoji="1" lang="en-US" sz="1400" b="1" i="0" u="none" strike="noStrike" kern="1200" cap="none" spc="0" normalizeH="0" baseline="0" noProof="0" dirty="0">
                <a:ln>
                  <a:noFill/>
                </a:ln>
                <a:solidFill>
                  <a:srgbClr val="F79646"/>
                </a:solidFill>
                <a:effectLst/>
                <a:uLnTx/>
                <a:uFillTx/>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p:txBody>
        </p:sp>
        <p:sp>
          <p:nvSpPr>
            <p:cNvPr id="9" name="テキスト ボックス 8"/>
            <p:cNvSpPr txBox="1"/>
            <p:nvPr/>
          </p:nvSpPr>
          <p:spPr>
            <a:xfrm rot="5400000">
              <a:off x="4330407" y="2009688"/>
              <a:ext cx="1607846" cy="5820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79646"/>
                  </a:solidFill>
                  <a:effectLst/>
                  <a:uLnTx/>
                  <a:uFillTx/>
                  <a:latin typeface="HGP創英角ﾎﾟｯﾌﾟ体" panose="040B0A00000000000000" pitchFamily="50" charset="-128"/>
                  <a:ea typeface="HGP創英角ﾎﾟｯﾌﾟ体" panose="040B0A00000000000000" pitchFamily="50" charset="-128"/>
                  <a:cs typeface="Times New Roman" panose="02020603050405020304" pitchFamily="18" charset="0"/>
                </a:rPr>
                <a:t>新規</a:t>
              </a:r>
              <a:endParaRPr kumimoji="1" lang="en-US" altLang="ja-JP" sz="1400" b="1" i="0" u="none" strike="noStrike" kern="1200" cap="none" spc="0" normalizeH="0" baseline="0" noProof="0" dirty="0">
                <a:ln>
                  <a:noFill/>
                </a:ln>
                <a:solidFill>
                  <a:srgbClr val="F79646"/>
                </a:solidFill>
                <a:effectLst/>
                <a:uLnTx/>
                <a:uFillTx/>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79646"/>
                  </a:solidFill>
                  <a:effectLst/>
                  <a:uLnTx/>
                  <a:uFillTx/>
                  <a:latin typeface="HGP創英角ﾎﾟｯﾌﾟ体" panose="040B0A00000000000000" pitchFamily="50" charset="-128"/>
                  <a:ea typeface="HGP創英角ﾎﾟｯﾌﾟ体" panose="040B0A00000000000000" pitchFamily="50" charset="-128"/>
                  <a:cs typeface="Times New Roman" panose="02020603050405020304" pitchFamily="18" charset="0"/>
                </a:rPr>
                <a:t>組み合わせ</a:t>
              </a:r>
              <a:endParaRPr kumimoji="1" lang="en-US" sz="1400" b="1" i="0" u="none" strike="noStrike" kern="1200" cap="none" spc="0" normalizeH="0" baseline="0" noProof="0" dirty="0">
                <a:ln>
                  <a:noFill/>
                </a:ln>
                <a:solidFill>
                  <a:srgbClr val="F79646"/>
                </a:solidFill>
                <a:effectLst/>
                <a:uLnTx/>
                <a:uFillTx/>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p:txBody>
        </p:sp>
      </p:grpSp>
      <p:sp>
        <p:nvSpPr>
          <p:cNvPr id="29" name="テキスト ボックス 28"/>
          <p:cNvSpPr txBox="1"/>
          <p:nvPr/>
        </p:nvSpPr>
        <p:spPr>
          <a:xfrm>
            <a:off x="74736" y="6260399"/>
            <a:ext cx="451599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常温・微加圧で</a:t>
            </a:r>
            <a:r>
              <a:rPr kumimoji="1" lang="en-US" altLang="ja-JP" sz="16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POPs</a:t>
            </a:r>
            <a:r>
              <a:rPr kumimoji="1" lang="ja-JP" altLang="en-US" sz="16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分解</a:t>
            </a:r>
            <a:r>
              <a:rPr kumimoji="1" lang="en-US" altLang="ja-JP" sz="16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木質バイオマスの</a:t>
            </a:r>
            <a:endParaRPr kumimoji="1" lang="en-US" altLang="ja-JP" sz="16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高機能化</a:t>
            </a:r>
            <a:r>
              <a:rPr kumimoji="1" lang="ja-JP" altLang="en-US" sz="16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（新規材料）</a:t>
            </a:r>
            <a:endParaRPr kumimoji="1" lang="en-US" sz="16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2" name="角丸四角形 48">
            <a:extLst>
              <a:ext uri="{FF2B5EF4-FFF2-40B4-BE49-F238E27FC236}">
                <a16:creationId xmlns:a16="http://schemas.microsoft.com/office/drawing/2014/main" id="{530362E0-3DEB-4AF0-8712-A62F2278CFAE}"/>
              </a:ext>
            </a:extLst>
          </p:cNvPr>
          <p:cNvSpPr/>
          <p:nvPr/>
        </p:nvSpPr>
        <p:spPr>
          <a:xfrm>
            <a:off x="2341353" y="4269980"/>
            <a:ext cx="2118667" cy="191547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1"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3" name="角丸四角形 48">
            <a:extLst>
              <a:ext uri="{FF2B5EF4-FFF2-40B4-BE49-F238E27FC236}">
                <a16:creationId xmlns:a16="http://schemas.microsoft.com/office/drawing/2014/main" id="{95B009BD-25F0-1469-9FDB-D93E1DDACB13}"/>
              </a:ext>
            </a:extLst>
          </p:cNvPr>
          <p:cNvSpPr/>
          <p:nvPr/>
        </p:nvSpPr>
        <p:spPr>
          <a:xfrm>
            <a:off x="121036" y="4272638"/>
            <a:ext cx="2118667" cy="191547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1"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6" name="角丸四角形 48">
            <a:extLst>
              <a:ext uri="{FF2B5EF4-FFF2-40B4-BE49-F238E27FC236}">
                <a16:creationId xmlns:a16="http://schemas.microsoft.com/office/drawing/2014/main" id="{6DD38749-8969-9F0F-6D8A-5155D2A0B4F4}"/>
              </a:ext>
            </a:extLst>
          </p:cNvPr>
          <p:cNvSpPr/>
          <p:nvPr/>
        </p:nvSpPr>
        <p:spPr>
          <a:xfrm>
            <a:off x="2320349" y="1024934"/>
            <a:ext cx="2118667" cy="154036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1"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9" name="角丸四角形 48">
            <a:extLst>
              <a:ext uri="{FF2B5EF4-FFF2-40B4-BE49-F238E27FC236}">
                <a16:creationId xmlns:a16="http://schemas.microsoft.com/office/drawing/2014/main" id="{43BAA70B-3285-E441-BF82-5966FA577080}"/>
              </a:ext>
            </a:extLst>
          </p:cNvPr>
          <p:cNvSpPr/>
          <p:nvPr/>
        </p:nvSpPr>
        <p:spPr>
          <a:xfrm>
            <a:off x="72205" y="931792"/>
            <a:ext cx="2118667" cy="154036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1"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5" name="角丸四角形 48">
            <a:extLst>
              <a:ext uri="{FF2B5EF4-FFF2-40B4-BE49-F238E27FC236}">
                <a16:creationId xmlns:a16="http://schemas.microsoft.com/office/drawing/2014/main" id="{52B520B8-5382-D85E-6B8E-6AE4961D14BA}"/>
              </a:ext>
            </a:extLst>
          </p:cNvPr>
          <p:cNvSpPr/>
          <p:nvPr/>
        </p:nvSpPr>
        <p:spPr>
          <a:xfrm>
            <a:off x="6876826" y="5062046"/>
            <a:ext cx="2118667" cy="154036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1"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1" name="角丸四角形 48">
            <a:extLst>
              <a:ext uri="{FF2B5EF4-FFF2-40B4-BE49-F238E27FC236}">
                <a16:creationId xmlns:a16="http://schemas.microsoft.com/office/drawing/2014/main" id="{709B70F2-E8EF-22E8-6565-218D7FCD48FC}"/>
              </a:ext>
            </a:extLst>
          </p:cNvPr>
          <p:cNvSpPr/>
          <p:nvPr/>
        </p:nvSpPr>
        <p:spPr>
          <a:xfrm>
            <a:off x="4646940" y="5064110"/>
            <a:ext cx="2118667" cy="154036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1"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1" name="テキスト ボックス 50"/>
          <p:cNvSpPr txBox="1"/>
          <p:nvPr/>
        </p:nvSpPr>
        <p:spPr>
          <a:xfrm>
            <a:off x="217370" y="2490245"/>
            <a:ext cx="411953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環境浄化</a:t>
            </a:r>
            <a:r>
              <a:rPr kumimoji="1"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から</a:t>
            </a:r>
            <a:r>
              <a:rPr kumimoji="1" lang="ja-JP" altLang="en-US" sz="20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水素研究の分野</a:t>
            </a:r>
            <a:r>
              <a:rPr kumimoji="1"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へ</a:t>
            </a:r>
            <a:endParaRPr kumimoji="1" 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18" name="角丸四角形 117"/>
          <p:cNvSpPr/>
          <p:nvPr/>
        </p:nvSpPr>
        <p:spPr>
          <a:xfrm>
            <a:off x="7304570" y="5089220"/>
            <a:ext cx="1773350" cy="5129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常温乾式磁選分離技術</a:t>
            </a:r>
            <a:endParaRPr kumimoji="1" lang="en-US" altLang="ja-JP" sz="11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による減容化</a:t>
            </a:r>
            <a:endParaRPr kumimoji="1" lang="en-US" altLang="ja-JP" sz="11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19" name="テキスト ボックス 118"/>
          <p:cNvSpPr txBox="1"/>
          <p:nvPr/>
        </p:nvSpPr>
        <p:spPr>
          <a:xfrm>
            <a:off x="4422775" y="5892854"/>
            <a:ext cx="155904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放射性</a:t>
            </a:r>
            <a:endParaRPr kumimoji="1" lang="en-US" altLang="ja-JP" sz="16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セシウム（</a:t>
            </a:r>
            <a:r>
              <a:rPr kumimoji="1" lang="en-US" altLang="ja-JP" sz="16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Cs</a:t>
            </a:r>
            <a:r>
              <a:rPr kumimoji="1" lang="ja-JP" altLang="en-US" sz="16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a:t>
            </a:r>
            <a:endParaRPr kumimoji="1" lang="en-US" altLang="ja-JP" sz="16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の除染</a:t>
            </a:r>
            <a:endParaRPr kumimoji="1" lang="en-US" sz="16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grpSp>
        <p:nvGrpSpPr>
          <p:cNvPr id="74" name="グループ化 73">
            <a:extLst>
              <a:ext uri="{FF2B5EF4-FFF2-40B4-BE49-F238E27FC236}">
                <a16:creationId xmlns:a16="http://schemas.microsoft.com/office/drawing/2014/main" id="{80573EBA-7D16-4162-B8BA-3A92EDFD830A}"/>
              </a:ext>
            </a:extLst>
          </p:cNvPr>
          <p:cNvGrpSpPr/>
          <p:nvPr/>
        </p:nvGrpSpPr>
        <p:grpSpPr>
          <a:xfrm>
            <a:off x="718587" y="659776"/>
            <a:ext cx="1708888" cy="598085"/>
            <a:chOff x="239678" y="639"/>
            <a:chExt cx="8164713" cy="1442845"/>
          </a:xfrm>
          <a:scene3d>
            <a:camera prst="orthographicFront"/>
            <a:lightRig rig="flat" dir="t"/>
          </a:scene3d>
        </p:grpSpPr>
        <p:sp>
          <p:nvSpPr>
            <p:cNvPr id="75" name="正方形/長方形 74">
              <a:extLst>
                <a:ext uri="{FF2B5EF4-FFF2-40B4-BE49-F238E27FC236}">
                  <a16:creationId xmlns:a16="http://schemas.microsoft.com/office/drawing/2014/main" id="{EDCB2E4D-5AED-4599-B764-7339BC68FA51}"/>
                </a:ext>
              </a:extLst>
            </p:cNvPr>
            <p:cNvSpPr/>
            <p:nvPr/>
          </p:nvSpPr>
          <p:spPr>
            <a:xfrm>
              <a:off x="239683" y="639"/>
              <a:ext cx="8041240" cy="1442845"/>
            </a:xfrm>
            <a:prstGeom prst="rect">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6" name="テキスト ボックス 75">
              <a:extLst>
                <a:ext uri="{FF2B5EF4-FFF2-40B4-BE49-F238E27FC236}">
                  <a16:creationId xmlns:a16="http://schemas.microsoft.com/office/drawing/2014/main" id="{D9F3E3E7-AB98-42EC-8A96-CF14C3277314}"/>
                </a:ext>
              </a:extLst>
            </p:cNvPr>
            <p:cNvSpPr txBox="1"/>
            <p:nvPr/>
          </p:nvSpPr>
          <p:spPr>
            <a:xfrm>
              <a:off x="239678" y="639"/>
              <a:ext cx="8164713" cy="137432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marR="0" lvl="0" indent="0" algn="ctr" defTabSz="1466850" rtl="0" eaLnBrk="1" fontAlgn="auto" latinLnBrk="0" hangingPunct="1">
                <a:lnSpc>
                  <a:spcPct val="90000"/>
                </a:lnSpc>
                <a:spcBef>
                  <a:spcPct val="0"/>
                </a:spcBef>
                <a:spcAft>
                  <a:spcPct val="3500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全国的な学会で最優秀賞受賞</a:t>
              </a:r>
            </a:p>
          </p:txBody>
        </p:sp>
      </p:grpSp>
      <p:grpSp>
        <p:nvGrpSpPr>
          <p:cNvPr id="77" name="グループ化 76">
            <a:extLst>
              <a:ext uri="{FF2B5EF4-FFF2-40B4-BE49-F238E27FC236}">
                <a16:creationId xmlns:a16="http://schemas.microsoft.com/office/drawing/2014/main" id="{88A84370-9596-448A-8FC0-7A8B98C6EB13}"/>
              </a:ext>
            </a:extLst>
          </p:cNvPr>
          <p:cNvGrpSpPr/>
          <p:nvPr/>
        </p:nvGrpSpPr>
        <p:grpSpPr>
          <a:xfrm>
            <a:off x="4572000" y="4366650"/>
            <a:ext cx="2125862" cy="598085"/>
            <a:chOff x="239679" y="639"/>
            <a:chExt cx="8041244" cy="1442845"/>
          </a:xfrm>
          <a:scene3d>
            <a:camera prst="orthographicFront"/>
            <a:lightRig rig="flat" dir="t"/>
          </a:scene3d>
        </p:grpSpPr>
        <p:sp>
          <p:nvSpPr>
            <p:cNvPr id="78" name="正方形/長方形 77">
              <a:extLst>
                <a:ext uri="{FF2B5EF4-FFF2-40B4-BE49-F238E27FC236}">
                  <a16:creationId xmlns:a16="http://schemas.microsoft.com/office/drawing/2014/main" id="{E86E81B9-96C2-46CD-A25D-729D9E69868F}"/>
                </a:ext>
              </a:extLst>
            </p:cNvPr>
            <p:cNvSpPr/>
            <p:nvPr/>
          </p:nvSpPr>
          <p:spPr>
            <a:xfrm>
              <a:off x="239683" y="639"/>
              <a:ext cx="8041240" cy="1442845"/>
            </a:xfrm>
            <a:prstGeom prst="rect">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9" name="テキスト ボックス 78">
              <a:extLst>
                <a:ext uri="{FF2B5EF4-FFF2-40B4-BE49-F238E27FC236}">
                  <a16:creationId xmlns:a16="http://schemas.microsoft.com/office/drawing/2014/main" id="{E96BEA04-21A3-4014-8EB4-54201225E268}"/>
                </a:ext>
              </a:extLst>
            </p:cNvPr>
            <p:cNvSpPr txBox="1"/>
            <p:nvPr/>
          </p:nvSpPr>
          <p:spPr>
            <a:xfrm>
              <a:off x="239679" y="639"/>
              <a:ext cx="8002503" cy="137432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marR="0" lvl="0" indent="0" algn="ctr" defTabSz="1466850" rtl="0" eaLnBrk="1" fontAlgn="auto" latinLnBrk="0" hangingPunct="1">
                <a:lnSpc>
                  <a:spcPct val="90000"/>
                </a:lnSpc>
                <a:spcBef>
                  <a:spcPct val="0"/>
                </a:spcBef>
                <a:spcAft>
                  <a:spcPct val="3500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国際誌論文賞受賞（</a:t>
              </a:r>
              <a:r>
                <a:rPr kumimoji="1" lang="en-US" altLang="ja-JP" sz="16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USA, </a:t>
              </a:r>
              <a:r>
                <a:rPr kumimoji="1" lang="ja-JP" altLang="en-US" sz="16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ドイツ）</a:t>
              </a:r>
            </a:p>
          </p:txBody>
        </p:sp>
      </p:grpSp>
      <p:sp>
        <p:nvSpPr>
          <p:cNvPr id="93" name="テキスト ボックス 92">
            <a:extLst>
              <a:ext uri="{FF2B5EF4-FFF2-40B4-BE49-F238E27FC236}">
                <a16:creationId xmlns:a16="http://schemas.microsoft.com/office/drawing/2014/main" id="{975D727A-F09B-4950-A66B-017AC6E5FB22}"/>
              </a:ext>
            </a:extLst>
          </p:cNvPr>
          <p:cNvSpPr txBox="1"/>
          <p:nvPr/>
        </p:nvSpPr>
        <p:spPr>
          <a:xfrm>
            <a:off x="93692" y="4364252"/>
            <a:ext cx="19190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石炭系→</a:t>
            </a:r>
            <a:r>
              <a:rPr kumimoji="1" lang="ja-JP" altLang="en-US" sz="14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石油系へ</a:t>
            </a:r>
            <a:endParaRPr kumimoji="1" lang="en-US" sz="14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7" name="正方形/長方形 16">
            <a:extLst>
              <a:ext uri="{FF2B5EF4-FFF2-40B4-BE49-F238E27FC236}">
                <a16:creationId xmlns:a16="http://schemas.microsoft.com/office/drawing/2014/main" id="{F8216B94-B58E-4F1C-8F7B-BAA39A584196}"/>
              </a:ext>
            </a:extLst>
          </p:cNvPr>
          <p:cNvSpPr/>
          <p:nvPr/>
        </p:nvSpPr>
        <p:spPr>
          <a:xfrm>
            <a:off x="1032834" y="4993431"/>
            <a:ext cx="178431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産総研との共同研究</a:t>
            </a:r>
            <a:endParaRPr kumimoji="1" lang="en-US" altLang="ja-JP"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97" name="楕円 96">
            <a:extLst>
              <a:ext uri="{FF2B5EF4-FFF2-40B4-BE49-F238E27FC236}">
                <a16:creationId xmlns:a16="http://schemas.microsoft.com/office/drawing/2014/main" id="{7E0753E0-6CD3-486E-3FD8-08CA9545854B}"/>
              </a:ext>
            </a:extLst>
          </p:cNvPr>
          <p:cNvSpPr/>
          <p:nvPr/>
        </p:nvSpPr>
        <p:spPr>
          <a:xfrm>
            <a:off x="1801314" y="5373360"/>
            <a:ext cx="914400" cy="914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Times New Roman" panose="02020603050405020304" pitchFamily="18" charset="0"/>
                <a:ea typeface="HGP創英角ｺﾞｼｯｸUB" panose="020B0900000000000000" pitchFamily="50" charset="-128"/>
                <a:cs typeface="Times New Roman" panose="02020603050405020304" pitchFamily="18" charset="0"/>
              </a:rPr>
              <a:t>Alc.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Times New Roman" panose="02020603050405020304" pitchFamily="18" charset="0"/>
                <a:ea typeface="HGP創英角ｺﾞｼｯｸUB" panose="020B0900000000000000" pitchFamily="50" charset="-128"/>
                <a:cs typeface="Times New Roman" panose="02020603050405020304" pitchFamily="18" charset="0"/>
              </a:rPr>
              <a:t>Ca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600" b="1" i="0" u="sng" strike="noStrike" kern="1200" cap="none" spc="0" normalizeH="0" baseline="0" noProof="0" dirty="0">
                <a:ln>
                  <a:noFill/>
                </a:ln>
                <a:solidFill>
                  <a:prstClr val="black"/>
                </a:solidFill>
                <a:effectLst/>
                <a:uLnTx/>
                <a:uFillTx/>
                <a:latin typeface="Times New Roman" panose="02020603050405020304" pitchFamily="18" charset="0"/>
                <a:ea typeface="HGP創英角ｺﾞｼｯｸUB" panose="020B0900000000000000" pitchFamily="50" charset="-128"/>
                <a:cs typeface="Times New Roman" panose="02020603050405020304" pitchFamily="18" charset="0"/>
              </a:rPr>
              <a:t>Rh/C</a:t>
            </a:r>
          </a:p>
        </p:txBody>
      </p:sp>
      <p:grpSp>
        <p:nvGrpSpPr>
          <p:cNvPr id="100" name="グループ化 99">
            <a:extLst>
              <a:ext uri="{FF2B5EF4-FFF2-40B4-BE49-F238E27FC236}">
                <a16:creationId xmlns:a16="http://schemas.microsoft.com/office/drawing/2014/main" id="{00071102-074C-F128-B2A0-361BBA042716}"/>
              </a:ext>
            </a:extLst>
          </p:cNvPr>
          <p:cNvGrpSpPr>
            <a:grpSpLocks noChangeAspect="1"/>
          </p:cNvGrpSpPr>
          <p:nvPr/>
        </p:nvGrpSpPr>
        <p:grpSpPr>
          <a:xfrm>
            <a:off x="2261507" y="4350272"/>
            <a:ext cx="1732027" cy="524011"/>
            <a:chOff x="472484" y="6168953"/>
            <a:chExt cx="1885569" cy="570465"/>
          </a:xfrm>
        </p:grpSpPr>
        <p:graphicFrame>
          <p:nvGraphicFramePr>
            <p:cNvPr id="101" name="オブジェクト 100">
              <a:extLst>
                <a:ext uri="{FF2B5EF4-FFF2-40B4-BE49-F238E27FC236}">
                  <a16:creationId xmlns:a16="http://schemas.microsoft.com/office/drawing/2014/main" id="{09D62929-1A0D-F808-B344-7CB631A951C1}"/>
                </a:ext>
              </a:extLst>
            </p:cNvPr>
            <p:cNvGraphicFramePr>
              <a:graphicFrameLocks noChangeAspect="1"/>
            </p:cNvGraphicFramePr>
            <p:nvPr/>
          </p:nvGraphicFramePr>
          <p:xfrm>
            <a:off x="752448" y="6168953"/>
            <a:ext cx="1043752" cy="402776"/>
          </p:xfrm>
          <a:graphic>
            <a:graphicData uri="http://schemas.openxmlformats.org/presentationml/2006/ole">
              <mc:AlternateContent xmlns:mc="http://schemas.openxmlformats.org/markup-compatibility/2006">
                <mc:Choice xmlns:v="urn:schemas-microsoft-com:vml" Requires="v">
                  <p:oleObj r:id="rId3" imgW="965848" imgH="366840" progId="ChemDraw.Document.6.0">
                    <p:embed/>
                  </p:oleObj>
                </mc:Choice>
                <mc:Fallback>
                  <p:oleObj r:id="rId3" imgW="965848" imgH="366840" progId="ChemDraw.Document.6.0">
                    <p:embed/>
                    <p:pic>
                      <p:nvPicPr>
                        <p:cNvPr id="101" name="オブジェクト 100">
                          <a:extLst>
                            <a:ext uri="{FF2B5EF4-FFF2-40B4-BE49-F238E27FC236}">
                              <a16:creationId xmlns:a16="http://schemas.microsoft.com/office/drawing/2014/main" id="{09D62929-1A0D-F808-B344-7CB631A951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48" y="6168953"/>
                          <a:ext cx="1043752" cy="402776"/>
                        </a:xfrm>
                        <a:prstGeom prst="rect">
                          <a:avLst/>
                        </a:prstGeom>
                        <a:noFill/>
                      </p:spPr>
                    </p:pic>
                  </p:oleObj>
                </mc:Fallback>
              </mc:AlternateContent>
            </a:graphicData>
          </a:graphic>
        </p:graphicFrame>
        <p:cxnSp>
          <p:nvCxnSpPr>
            <p:cNvPr id="102" name="直線コネクタ 101">
              <a:extLst>
                <a:ext uri="{FF2B5EF4-FFF2-40B4-BE49-F238E27FC236}">
                  <a16:creationId xmlns:a16="http://schemas.microsoft.com/office/drawing/2014/main" id="{600D192B-FFD4-8050-46D9-64F162A42B12}"/>
                </a:ext>
              </a:extLst>
            </p:cNvPr>
            <p:cNvCxnSpPr/>
            <p:nvPr/>
          </p:nvCxnSpPr>
          <p:spPr>
            <a:xfrm flipV="1">
              <a:off x="762604" y="6386236"/>
              <a:ext cx="124953" cy="1171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13E93846-709A-74DA-53B2-D7D3DA43E0B8}"/>
                </a:ext>
              </a:extLst>
            </p:cNvPr>
            <p:cNvCxnSpPr/>
            <p:nvPr/>
          </p:nvCxnSpPr>
          <p:spPr>
            <a:xfrm>
              <a:off x="1616466" y="6368556"/>
              <a:ext cx="117905" cy="132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テキスト ボックス 103">
              <a:extLst>
                <a:ext uri="{FF2B5EF4-FFF2-40B4-BE49-F238E27FC236}">
                  <a16:creationId xmlns:a16="http://schemas.microsoft.com/office/drawing/2014/main" id="{BA4EAAA8-45EE-ADED-CA6E-CD781D4BB71B}"/>
                </a:ext>
              </a:extLst>
            </p:cNvPr>
            <p:cNvSpPr txBox="1"/>
            <p:nvPr/>
          </p:nvSpPr>
          <p:spPr>
            <a:xfrm>
              <a:off x="472484" y="6454616"/>
              <a:ext cx="690392" cy="2848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050" b="0" i="0" u="none" strike="noStrike" kern="1200" cap="none" spc="0" normalizeH="0" baseline="0" noProof="0" dirty="0">
                  <a:ln>
                    <a:noFill/>
                  </a:ln>
                  <a:solidFill>
                    <a:prstClr val="black"/>
                  </a:solidFill>
                  <a:effectLst/>
                  <a:uLnTx/>
                  <a:uFillTx/>
                  <a:latin typeface="Arial" pitchFamily="34" charset="0"/>
                  <a:ea typeface="HG丸ｺﾞｼｯｸM-PRO" panose="020F0600000000000000" pitchFamily="50" charset="-128"/>
                  <a:cs typeface="Arial" panose="020B0604020202020204" pitchFamily="34" charset="0"/>
                </a:rPr>
                <a:t>(Cl)</a:t>
              </a:r>
              <a:r>
                <a:rPr kumimoji="1" lang="en-US" sz="1050" b="0" i="0" u="none" strike="noStrike" kern="1200" cap="none" spc="0" normalizeH="0" baseline="-25000" noProof="0" dirty="0">
                  <a:ln>
                    <a:noFill/>
                  </a:ln>
                  <a:solidFill>
                    <a:prstClr val="black"/>
                  </a:solidFill>
                  <a:effectLst/>
                  <a:uLnTx/>
                  <a:uFillTx/>
                  <a:latin typeface="Arial" pitchFamily="34" charset="0"/>
                  <a:ea typeface="HG丸ｺﾞｼｯｸM-PRO" panose="020F0600000000000000" pitchFamily="50" charset="-128"/>
                  <a:cs typeface="Arial" panose="020B0604020202020204" pitchFamily="34" charset="0"/>
                </a:rPr>
                <a:t>x</a:t>
              </a:r>
            </a:p>
          </p:txBody>
        </p:sp>
        <p:sp>
          <p:nvSpPr>
            <p:cNvPr id="105" name="テキスト ボックス 104">
              <a:extLst>
                <a:ext uri="{FF2B5EF4-FFF2-40B4-BE49-F238E27FC236}">
                  <a16:creationId xmlns:a16="http://schemas.microsoft.com/office/drawing/2014/main" id="{F6667408-BCE0-B64A-C334-3396C5E2DEB3}"/>
                </a:ext>
              </a:extLst>
            </p:cNvPr>
            <p:cNvSpPr txBox="1"/>
            <p:nvPr/>
          </p:nvSpPr>
          <p:spPr>
            <a:xfrm>
              <a:off x="1668418" y="6444788"/>
              <a:ext cx="689635" cy="2848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050" b="0" i="0" u="none" strike="noStrike" kern="1200" cap="none" spc="0" normalizeH="0" baseline="0" noProof="0" dirty="0">
                  <a:ln>
                    <a:noFill/>
                  </a:ln>
                  <a:solidFill>
                    <a:prstClr val="black"/>
                  </a:solidFill>
                  <a:effectLst/>
                  <a:uLnTx/>
                  <a:uFillTx/>
                  <a:latin typeface="Arial" pitchFamily="34" charset="0"/>
                  <a:ea typeface="HG丸ｺﾞｼｯｸM-PRO" panose="020F0600000000000000" pitchFamily="50" charset="-128"/>
                  <a:cs typeface="Arial" panose="020B0604020202020204" pitchFamily="34" charset="0"/>
                </a:rPr>
                <a:t>(Cl)</a:t>
              </a:r>
              <a:r>
                <a:rPr kumimoji="1" lang="en-US" sz="1050" b="0" i="0" u="none" strike="noStrike" kern="1200" cap="none" spc="0" normalizeH="0" baseline="-25000" noProof="0" dirty="0">
                  <a:ln>
                    <a:noFill/>
                  </a:ln>
                  <a:solidFill>
                    <a:prstClr val="black"/>
                  </a:solidFill>
                  <a:effectLst/>
                  <a:uLnTx/>
                  <a:uFillTx/>
                  <a:latin typeface="Arial" pitchFamily="34" charset="0"/>
                  <a:ea typeface="HG丸ｺﾞｼｯｸM-PRO" panose="020F0600000000000000" pitchFamily="50" charset="-128"/>
                  <a:cs typeface="Arial" panose="020B0604020202020204" pitchFamily="34" charset="0"/>
                </a:rPr>
                <a:t>y</a:t>
              </a:r>
            </a:p>
          </p:txBody>
        </p:sp>
      </p:grpSp>
      <p:sp>
        <p:nvSpPr>
          <p:cNvPr id="106" name="テキスト ボックス 105">
            <a:extLst>
              <a:ext uri="{FF2B5EF4-FFF2-40B4-BE49-F238E27FC236}">
                <a16:creationId xmlns:a16="http://schemas.microsoft.com/office/drawing/2014/main" id="{A8349C67-78C8-E094-5ABD-73EC1F8FA012}"/>
              </a:ext>
            </a:extLst>
          </p:cNvPr>
          <p:cNvSpPr txBox="1"/>
          <p:nvPr/>
        </p:nvSpPr>
        <p:spPr>
          <a:xfrm>
            <a:off x="2993020" y="4779987"/>
            <a:ext cx="19190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in solution/</a:t>
            </a:r>
            <a:r>
              <a:rPr kumimoji="1" lang="en-US" altLang="ja-JP" sz="1400" b="1" i="0" u="none" strike="noStrike" kern="1200" cap="none" spc="0" normalizeH="0" baseline="0" noProof="0" dirty="0">
                <a:ln>
                  <a:noFill/>
                </a:ln>
                <a:solidFill>
                  <a:srgbClr val="FF0000"/>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ash/soil</a:t>
            </a:r>
            <a:endParaRPr kumimoji="1"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endParaRPr>
          </a:p>
        </p:txBody>
      </p:sp>
      <p:graphicFrame>
        <p:nvGraphicFramePr>
          <p:cNvPr id="108" name="Object 9">
            <a:extLst>
              <a:ext uri="{FF2B5EF4-FFF2-40B4-BE49-F238E27FC236}">
                <a16:creationId xmlns:a16="http://schemas.microsoft.com/office/drawing/2014/main" id="{61E4579F-FF23-0302-B515-DF899CB8791D}"/>
              </a:ext>
            </a:extLst>
          </p:cNvPr>
          <p:cNvGraphicFramePr>
            <a:graphicFrameLocks noChangeAspect="1"/>
          </p:cNvGraphicFramePr>
          <p:nvPr/>
        </p:nvGraphicFramePr>
        <p:xfrm>
          <a:off x="134625" y="4526186"/>
          <a:ext cx="2043113" cy="1430337"/>
        </p:xfrm>
        <a:graphic>
          <a:graphicData uri="http://schemas.openxmlformats.org/presentationml/2006/ole">
            <mc:AlternateContent xmlns:mc="http://schemas.openxmlformats.org/markup-compatibility/2006">
              <mc:Choice xmlns:v="urn:schemas-microsoft-com:vml" Requires="v">
                <p:oleObj name="CS ChemDraw Drawing" r:id="rId5" imgW="2093661" imgH="1599896" progId="ChemDraw.Document.6.0">
                  <p:embed/>
                </p:oleObj>
              </mc:Choice>
              <mc:Fallback>
                <p:oleObj name="CS ChemDraw Drawing" r:id="rId5" imgW="2093661" imgH="1599896" progId="ChemDraw.Document.6.0">
                  <p:embed/>
                  <p:pic>
                    <p:nvPicPr>
                      <p:cNvPr id="108" name="Object 9">
                        <a:extLst>
                          <a:ext uri="{FF2B5EF4-FFF2-40B4-BE49-F238E27FC236}">
                            <a16:creationId xmlns:a16="http://schemas.microsoft.com/office/drawing/2014/main" id="{61E4579F-FF23-0302-B515-DF899CB879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625" y="4526186"/>
                        <a:ext cx="2043113" cy="1430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5" name="表 114">
            <a:extLst>
              <a:ext uri="{FF2B5EF4-FFF2-40B4-BE49-F238E27FC236}">
                <a16:creationId xmlns:a16="http://schemas.microsoft.com/office/drawing/2014/main" id="{3DDB1D32-A47C-A997-F374-DC80369BBAA2}"/>
              </a:ext>
            </a:extLst>
          </p:cNvPr>
          <p:cNvGraphicFramePr>
            <a:graphicFrameLocks noGrp="1" noChangeAspect="1"/>
          </p:cNvGraphicFramePr>
          <p:nvPr/>
        </p:nvGraphicFramePr>
        <p:xfrm>
          <a:off x="165015" y="3154126"/>
          <a:ext cx="3419259" cy="866250"/>
        </p:xfrm>
        <a:graphic>
          <a:graphicData uri="http://schemas.openxmlformats.org/drawingml/2006/table">
            <a:tbl>
              <a:tblPr/>
              <a:tblGrid>
                <a:gridCol w="389953">
                  <a:extLst>
                    <a:ext uri="{9D8B030D-6E8A-4147-A177-3AD203B41FA5}">
                      <a16:colId xmlns:a16="http://schemas.microsoft.com/office/drawing/2014/main" val="20000"/>
                    </a:ext>
                  </a:extLst>
                </a:gridCol>
                <a:gridCol w="548744">
                  <a:extLst>
                    <a:ext uri="{9D8B030D-6E8A-4147-A177-3AD203B41FA5}">
                      <a16:colId xmlns:a16="http://schemas.microsoft.com/office/drawing/2014/main" val="20001"/>
                    </a:ext>
                  </a:extLst>
                </a:gridCol>
                <a:gridCol w="735114">
                  <a:extLst>
                    <a:ext uri="{9D8B030D-6E8A-4147-A177-3AD203B41FA5}">
                      <a16:colId xmlns:a16="http://schemas.microsoft.com/office/drawing/2014/main" val="20002"/>
                    </a:ext>
                  </a:extLst>
                </a:gridCol>
                <a:gridCol w="120557">
                  <a:extLst>
                    <a:ext uri="{9D8B030D-6E8A-4147-A177-3AD203B41FA5}">
                      <a16:colId xmlns:a16="http://schemas.microsoft.com/office/drawing/2014/main" val="20003"/>
                    </a:ext>
                  </a:extLst>
                </a:gridCol>
                <a:gridCol w="754788">
                  <a:extLst>
                    <a:ext uri="{9D8B030D-6E8A-4147-A177-3AD203B41FA5}">
                      <a16:colId xmlns:a16="http://schemas.microsoft.com/office/drawing/2014/main" val="20004"/>
                    </a:ext>
                  </a:extLst>
                </a:gridCol>
                <a:gridCol w="749546">
                  <a:extLst>
                    <a:ext uri="{9D8B030D-6E8A-4147-A177-3AD203B41FA5}">
                      <a16:colId xmlns:a16="http://schemas.microsoft.com/office/drawing/2014/main" val="20005"/>
                    </a:ext>
                  </a:extLst>
                </a:gridCol>
                <a:gridCol w="120557">
                  <a:extLst>
                    <a:ext uri="{9D8B030D-6E8A-4147-A177-3AD203B41FA5}">
                      <a16:colId xmlns:a16="http://schemas.microsoft.com/office/drawing/2014/main" val="20006"/>
                    </a:ext>
                  </a:extLst>
                </a:gridCol>
              </a:tblGrid>
              <a:tr h="153509">
                <a:tc rowSpan="2">
                  <a:txBody>
                    <a:bodyPr/>
                    <a:lstStyle/>
                    <a:p>
                      <a:pPr algn="ctr" fontAlgn="ctr"/>
                      <a:r>
                        <a:rPr lang="ja-JP" altLang="en-US" sz="1100" b="0" i="0" u="none" strike="noStrike" dirty="0">
                          <a:solidFill>
                            <a:srgbClr val="000000"/>
                          </a:solidFill>
                          <a:latin typeface="HGP創英角ｺﾞｼｯｸUB" panose="020B0900000000000000" pitchFamily="50" charset="-128"/>
                          <a:ea typeface="HGP創英角ｺﾞｼｯｸUB" panose="020B0900000000000000" pitchFamily="50" charset="-128"/>
                        </a:rPr>
                        <a:t>　</a:t>
                      </a:r>
                    </a:p>
                  </a:txBody>
                  <a:tcPr marL="9350" marR="9350" marT="9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tcPr>
                </a:tc>
                <a:tc gridSpan="3">
                  <a:txBody>
                    <a:bodyPr/>
                    <a:lstStyle/>
                    <a:p>
                      <a:pPr algn="ctr" fontAlgn="ctr"/>
                      <a:r>
                        <a:rPr lang="en-US" sz="1100" b="0" i="0" u="none" strike="noStrike" dirty="0">
                          <a:solidFill>
                            <a:srgbClr val="000000"/>
                          </a:solidFill>
                          <a:latin typeface="HGP創英角ｺﾞｼｯｸUB" panose="020B0900000000000000" pitchFamily="50" charset="-128"/>
                          <a:ea typeface="HGP創英角ｺﾞｼｯｸUB" panose="020B0900000000000000" pitchFamily="50" charset="-128"/>
                        </a:rPr>
                        <a:t>LA</a:t>
                      </a:r>
                      <a:r>
                        <a:rPr lang="ja-JP" altLang="en-US" sz="1100" b="0" i="0" u="none" strike="noStrike" dirty="0">
                          <a:solidFill>
                            <a:srgbClr val="000000"/>
                          </a:solidFill>
                          <a:latin typeface="HGP創英角ｺﾞｼｯｸUB" panose="020B0900000000000000" pitchFamily="50" charset="-128"/>
                          <a:ea typeface="HGP創英角ｺﾞｼｯｸUB" panose="020B0900000000000000" pitchFamily="50" charset="-128"/>
                        </a:rPr>
                        <a:t>無添加</a:t>
                      </a:r>
                    </a:p>
                  </a:txBody>
                  <a:tcPr marL="9350" marR="9350" marT="9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1100" b="0" i="0" u="none" strike="noStrike" dirty="0">
                          <a:solidFill>
                            <a:srgbClr val="000000"/>
                          </a:solidFill>
                          <a:latin typeface="HGP創英角ｺﾞｼｯｸUB" panose="020B0900000000000000" pitchFamily="50" charset="-128"/>
                          <a:ea typeface="HGP創英角ｺﾞｼｯｸUB" panose="020B0900000000000000" pitchFamily="50" charset="-128"/>
                        </a:rPr>
                        <a:t>LA</a:t>
                      </a:r>
                      <a:r>
                        <a:rPr lang="ja-JP" altLang="en-US" sz="1100" b="0" i="0" u="none" strike="noStrike" dirty="0">
                          <a:solidFill>
                            <a:srgbClr val="000000"/>
                          </a:solidFill>
                          <a:latin typeface="HGP創英角ｺﾞｼｯｸUB" panose="020B0900000000000000" pitchFamily="50" charset="-128"/>
                          <a:ea typeface="HGP創英角ｺﾞｼｯｸUB" panose="020B0900000000000000" pitchFamily="50" charset="-128"/>
                        </a:rPr>
                        <a:t>添加</a:t>
                      </a:r>
                    </a:p>
                  </a:txBody>
                  <a:tcPr marL="9350" marR="9350" marT="935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153509">
                <a:tc vMerge="1">
                  <a:txBody>
                    <a:bodyPr/>
                    <a:lstStyle/>
                    <a:p>
                      <a:endParaRPr kumimoji="1" lang="ja-JP" altLang="en-US"/>
                    </a:p>
                  </a:txBody>
                  <a:tcPr/>
                </a:tc>
                <a:tc>
                  <a:txBody>
                    <a:bodyPr/>
                    <a:lstStyle/>
                    <a:p>
                      <a:pPr algn="ctr" fontAlgn="ctr"/>
                      <a:r>
                        <a:rPr lang="ja-JP" altLang="en-US" sz="1100" b="0" i="0" u="none" strike="noStrike" dirty="0">
                          <a:solidFill>
                            <a:srgbClr val="000000"/>
                          </a:solidFill>
                          <a:latin typeface="HGP創英角ｺﾞｼｯｸUB" panose="020B0900000000000000" pitchFamily="50" charset="-128"/>
                          <a:ea typeface="HGP創英角ｺﾞｼｯｸUB" panose="020B0900000000000000" pitchFamily="50" charset="-128"/>
                        </a:rPr>
                        <a:t>全体</a:t>
                      </a:r>
                      <a:endParaRPr lang="en-US" altLang="ja-JP" sz="1100" b="0" i="0" u="none" strike="noStrike" dirty="0">
                        <a:solidFill>
                          <a:srgbClr val="000000"/>
                        </a:solidFill>
                        <a:latin typeface="HGP創英角ｺﾞｼｯｸUB" panose="020B0900000000000000" pitchFamily="50" charset="-128"/>
                        <a:ea typeface="HGP創英角ｺﾞｼｯｸUB" panose="020B0900000000000000" pitchFamily="50" charset="-128"/>
                      </a:endParaRPr>
                    </a:p>
                  </a:txBody>
                  <a:tcPr marL="9350" marR="9350" marT="9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100" b="0" i="0" u="none" strike="noStrike" dirty="0">
                          <a:solidFill>
                            <a:srgbClr val="000000"/>
                          </a:solidFill>
                          <a:latin typeface="HGP創英角ｺﾞｼｯｸUB" panose="020B0900000000000000" pitchFamily="50" charset="-128"/>
                          <a:ea typeface="HGP創英角ｺﾞｼｯｸUB" panose="020B0900000000000000" pitchFamily="50" charset="-128"/>
                        </a:rPr>
                        <a:t>拡大</a:t>
                      </a:r>
                      <a:endParaRPr lang="en-US" altLang="ja-JP" sz="1100" b="0" i="0" u="none" strike="noStrike" dirty="0">
                        <a:solidFill>
                          <a:srgbClr val="000000"/>
                        </a:solidFill>
                        <a:latin typeface="HGP創英角ｺﾞｼｯｸUB" panose="020B0900000000000000" pitchFamily="50" charset="-128"/>
                        <a:ea typeface="HGP創英角ｺﾞｼｯｸUB" panose="020B0900000000000000" pitchFamily="50" charset="-128"/>
                      </a:endParaRPr>
                    </a:p>
                  </a:txBody>
                  <a:tcPr marL="9350" marR="9350" marT="935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ja-JP" altLang="en-US" sz="1100" b="0" i="0" u="none" strike="noStrike" dirty="0">
                        <a:solidFill>
                          <a:srgbClr val="000000"/>
                        </a:solidFill>
                        <a:latin typeface="HGP創英角ｺﾞｼｯｸUB" panose="020B0900000000000000" pitchFamily="50" charset="-128"/>
                        <a:ea typeface="HGP創英角ｺﾞｼｯｸUB" panose="020B0900000000000000" pitchFamily="50" charset="-128"/>
                      </a:endParaRPr>
                    </a:p>
                  </a:txBody>
                  <a:tcPr marL="9350" marR="9350" marT="9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100" b="0" i="0" u="none" strike="noStrike" dirty="0">
                          <a:solidFill>
                            <a:srgbClr val="000000"/>
                          </a:solidFill>
                          <a:latin typeface="HGP創英角ｺﾞｼｯｸUB" panose="020B0900000000000000" pitchFamily="50" charset="-128"/>
                          <a:ea typeface="HGP創英角ｺﾞｼｯｸUB" panose="020B0900000000000000" pitchFamily="50" charset="-128"/>
                        </a:rPr>
                        <a:t>全体</a:t>
                      </a:r>
                      <a:endParaRPr lang="en-US" altLang="ja-JP" sz="1100" b="0" i="0" u="none" strike="noStrike" dirty="0">
                        <a:solidFill>
                          <a:srgbClr val="000000"/>
                        </a:solidFill>
                        <a:latin typeface="HGP創英角ｺﾞｼｯｸUB" panose="020B0900000000000000" pitchFamily="50" charset="-128"/>
                        <a:ea typeface="HGP創英角ｺﾞｼｯｸUB" panose="020B0900000000000000" pitchFamily="50" charset="-128"/>
                      </a:endParaRPr>
                    </a:p>
                  </a:txBody>
                  <a:tcPr marL="9350" marR="9350" marT="9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100" b="0" i="0" u="none" strike="noStrike" dirty="0">
                          <a:solidFill>
                            <a:srgbClr val="000000"/>
                          </a:solidFill>
                          <a:latin typeface="HGP創英角ｺﾞｼｯｸUB" panose="020B0900000000000000" pitchFamily="50" charset="-128"/>
                          <a:ea typeface="HGP創英角ｺﾞｼｯｸUB" panose="020B0900000000000000" pitchFamily="50" charset="-128"/>
                        </a:rPr>
                        <a:t>拡大</a:t>
                      </a:r>
                      <a:endParaRPr lang="en-US" altLang="ja-JP" sz="1100" b="0" i="0" u="none" strike="noStrike" dirty="0">
                        <a:solidFill>
                          <a:srgbClr val="000000"/>
                        </a:solidFill>
                        <a:latin typeface="HGP創英角ｺﾞｼｯｸUB" panose="020B0900000000000000" pitchFamily="50" charset="-128"/>
                        <a:ea typeface="HGP創英角ｺﾞｼｯｸUB" panose="020B0900000000000000" pitchFamily="50" charset="-128"/>
                      </a:endParaRPr>
                    </a:p>
                  </a:txBody>
                  <a:tcPr marL="9350" marR="9350" marT="9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ja-JP" altLang="en-US" sz="1100" b="0" i="0" u="none" strike="noStrike" dirty="0">
                        <a:solidFill>
                          <a:srgbClr val="000000"/>
                        </a:solidFill>
                        <a:latin typeface="HGP創英角ｺﾞｼｯｸUB" panose="020B0900000000000000" pitchFamily="50" charset="-128"/>
                        <a:ea typeface="HGP創英角ｺﾞｼｯｸUB" panose="020B0900000000000000" pitchFamily="50" charset="-128"/>
                      </a:endParaRPr>
                    </a:p>
                  </a:txBody>
                  <a:tcPr marL="9350" marR="9350" marT="935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44307">
                <a:tc>
                  <a:txBody>
                    <a:bodyPr/>
                    <a:lstStyle/>
                    <a:p>
                      <a:pPr algn="ctr" fontAlgn="ctr"/>
                      <a:r>
                        <a:rPr lang="en-US" sz="1100" b="0" i="0" u="none" strike="noStrike" dirty="0">
                          <a:solidFill>
                            <a:srgbClr val="000000"/>
                          </a:solidFill>
                          <a:latin typeface="HGP創英角ｺﾞｼｯｸUB" panose="020B0900000000000000" pitchFamily="50" charset="-128"/>
                          <a:ea typeface="HGP創英角ｺﾞｼｯｸUB" panose="020B0900000000000000" pitchFamily="50" charset="-128"/>
                        </a:rPr>
                        <a:t>PE</a:t>
                      </a:r>
                    </a:p>
                    <a:p>
                      <a:pPr algn="ctr" fontAlgn="ctr"/>
                      <a:r>
                        <a:rPr lang="en-US" sz="1100" b="0" i="0" u="none" strike="noStrike" dirty="0">
                          <a:solidFill>
                            <a:srgbClr val="000000"/>
                          </a:solidFill>
                          <a:latin typeface="HGP創英角ｺﾞｼｯｸUB" panose="020B0900000000000000" pitchFamily="50" charset="-128"/>
                          <a:ea typeface="HGP創英角ｺﾞｼｯｸUB" panose="020B0900000000000000" pitchFamily="50" charset="-128"/>
                        </a:rPr>
                        <a:t>+</a:t>
                      </a:r>
                    </a:p>
                    <a:p>
                      <a:pPr algn="ctr" fontAlgn="ctr"/>
                      <a:r>
                        <a:rPr lang="en-US" sz="1100" b="0" i="0" u="none" strike="noStrike" dirty="0">
                          <a:solidFill>
                            <a:srgbClr val="000000"/>
                          </a:solidFill>
                          <a:latin typeface="HGP創英角ｺﾞｼｯｸUB" panose="020B0900000000000000" pitchFamily="50" charset="-128"/>
                          <a:ea typeface="HGP創英角ｺﾞｼｯｸUB" panose="020B0900000000000000" pitchFamily="50" charset="-128"/>
                        </a:rPr>
                        <a:t>PP</a:t>
                      </a:r>
                    </a:p>
                  </a:txBody>
                  <a:tcPr marL="9350" marR="9350" marT="935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100" b="0" i="0" u="none" strike="noStrike" dirty="0">
                          <a:solidFill>
                            <a:srgbClr val="000000"/>
                          </a:solidFill>
                          <a:latin typeface="HGP創英角ｺﾞｼｯｸUB" panose="020B0900000000000000" pitchFamily="50" charset="-128"/>
                          <a:ea typeface="HGP創英角ｺﾞｼｯｸUB" panose="020B0900000000000000" pitchFamily="50" charset="-128"/>
                        </a:rPr>
                        <a:t>　</a:t>
                      </a:r>
                    </a:p>
                  </a:txBody>
                  <a:tcPr marL="9350" marR="9350" marT="9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100" b="0" i="0" u="none" strike="noStrike" dirty="0">
                          <a:solidFill>
                            <a:srgbClr val="000000"/>
                          </a:solidFill>
                          <a:latin typeface="HGP創英角ｺﾞｼｯｸUB" panose="020B0900000000000000" pitchFamily="50" charset="-128"/>
                          <a:ea typeface="HGP創英角ｺﾞｼｯｸUB" panose="020B0900000000000000" pitchFamily="50" charset="-128"/>
                        </a:rPr>
                        <a:t>　</a:t>
                      </a:r>
                    </a:p>
                  </a:txBody>
                  <a:tcPr marL="9350" marR="9350" marT="9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100" b="0" i="0" u="none" strike="noStrike" dirty="0">
                          <a:solidFill>
                            <a:srgbClr val="000000"/>
                          </a:solidFill>
                          <a:latin typeface="HGP創英角ｺﾞｼｯｸUB" panose="020B0900000000000000" pitchFamily="50" charset="-128"/>
                          <a:ea typeface="HGP創英角ｺﾞｼｯｸUB" panose="020B0900000000000000" pitchFamily="50" charset="-128"/>
                        </a:rPr>
                        <a:t>　</a:t>
                      </a:r>
                    </a:p>
                  </a:txBody>
                  <a:tcPr marL="9350" marR="9350" marT="9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100" b="0" i="0" u="none" strike="noStrike" dirty="0">
                          <a:solidFill>
                            <a:srgbClr val="000000"/>
                          </a:solidFill>
                          <a:latin typeface="HGP創英角ｺﾞｼｯｸUB" panose="020B0900000000000000" pitchFamily="50" charset="-128"/>
                          <a:ea typeface="HGP創英角ｺﾞｼｯｸUB" panose="020B0900000000000000" pitchFamily="50" charset="-128"/>
                        </a:rPr>
                        <a:t>　</a:t>
                      </a:r>
                    </a:p>
                  </a:txBody>
                  <a:tcPr marL="9350" marR="9350" marT="9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100" b="0" i="0" u="none" strike="noStrike" dirty="0">
                          <a:solidFill>
                            <a:srgbClr val="FF0000"/>
                          </a:solidFill>
                          <a:latin typeface="HGP創英角ｺﾞｼｯｸUB" panose="020B0900000000000000" pitchFamily="50" charset="-128"/>
                          <a:ea typeface="HGP創英角ｺﾞｼｯｸUB" panose="020B0900000000000000" pitchFamily="50" charset="-128"/>
                        </a:rPr>
                        <a:t>　</a:t>
                      </a:r>
                    </a:p>
                  </a:txBody>
                  <a:tcPr marL="9350" marR="9350" marT="9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100" b="0" i="0" u="none" strike="noStrike" dirty="0">
                          <a:solidFill>
                            <a:srgbClr val="000000"/>
                          </a:solidFill>
                          <a:latin typeface="HGP創英角ｺﾞｼｯｸUB" panose="020B0900000000000000" pitchFamily="50" charset="-128"/>
                          <a:ea typeface="HGP創英角ｺﾞｼｯｸUB" panose="020B0900000000000000" pitchFamily="50" charset="-128"/>
                        </a:rPr>
                        <a:t>　</a:t>
                      </a:r>
                    </a:p>
                  </a:txBody>
                  <a:tcPr marL="9350" marR="9350" marT="935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116" name="テキスト ボックス 115">
            <a:extLst>
              <a:ext uri="{FF2B5EF4-FFF2-40B4-BE49-F238E27FC236}">
                <a16:creationId xmlns:a16="http://schemas.microsoft.com/office/drawing/2014/main" id="{1A400CC0-DCAB-6830-D6EF-C4C1CC7E7DFD}"/>
              </a:ext>
            </a:extLst>
          </p:cNvPr>
          <p:cNvSpPr txBox="1">
            <a:spLocks noChangeAspect="1"/>
          </p:cNvSpPr>
          <p:nvPr/>
        </p:nvSpPr>
        <p:spPr>
          <a:xfrm>
            <a:off x="356573" y="4019771"/>
            <a:ext cx="2932606"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図　</a:t>
            </a:r>
            <a:r>
              <a:rPr kumimoji="1" lang="en-US" altLang="ja-JP" sz="1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LA</a:t>
            </a:r>
            <a:r>
              <a:rPr kumimoji="1" lang="ja-JP" altLang="en-US" sz="1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添加による混合ポリマー表面の様子</a:t>
            </a:r>
            <a:endParaRPr kumimoji="1" lang="en-US" altLang="ja-JP" sz="1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pic>
        <p:nvPicPr>
          <p:cNvPr id="117" name="Picture 5" descr="E:\ゼミ\画像\20121212_184235.jpg">
            <a:extLst>
              <a:ext uri="{FF2B5EF4-FFF2-40B4-BE49-F238E27FC236}">
                <a16:creationId xmlns:a16="http://schemas.microsoft.com/office/drawing/2014/main" id="{323D2E12-50F5-9345-0315-E15851BFB30A}"/>
              </a:ext>
            </a:extLst>
          </p:cNvPr>
          <p:cNvPicPr>
            <a:picLocks noChangeAspect="1" noChangeArrowheads="1"/>
          </p:cNvPicPr>
          <p:nvPr/>
        </p:nvPicPr>
        <p:blipFill>
          <a:blip r:embed="rId7" cstate="screen"/>
          <a:srcRect b="4941"/>
          <a:stretch>
            <a:fillRect/>
          </a:stretch>
        </p:blipFill>
        <p:spPr bwMode="auto">
          <a:xfrm>
            <a:off x="581836" y="3497835"/>
            <a:ext cx="492794" cy="473840"/>
          </a:xfrm>
          <a:prstGeom prst="rect">
            <a:avLst/>
          </a:prstGeom>
          <a:noFill/>
          <a:ln>
            <a:solidFill>
              <a:schemeClr val="tx1"/>
            </a:solidFill>
          </a:ln>
        </p:spPr>
      </p:pic>
      <p:pic>
        <p:nvPicPr>
          <p:cNvPr id="120" name="図 119" descr="PE+PP表面.png">
            <a:extLst>
              <a:ext uri="{FF2B5EF4-FFF2-40B4-BE49-F238E27FC236}">
                <a16:creationId xmlns:a16="http://schemas.microsoft.com/office/drawing/2014/main" id="{8FABE373-67BB-60CE-DA94-B0962B826C83}"/>
              </a:ext>
            </a:extLst>
          </p:cNvPr>
          <p:cNvPicPr>
            <a:picLocks noChangeAspect="1"/>
          </p:cNvPicPr>
          <p:nvPr/>
        </p:nvPicPr>
        <p:blipFill>
          <a:blip r:embed="rId8" cstate="screen"/>
          <a:stretch>
            <a:fillRect/>
          </a:stretch>
        </p:blipFill>
        <p:spPr>
          <a:xfrm>
            <a:off x="1218646" y="3497835"/>
            <a:ext cx="473840" cy="473840"/>
          </a:xfrm>
          <a:prstGeom prst="rect">
            <a:avLst/>
          </a:prstGeom>
          <a:ln>
            <a:solidFill>
              <a:schemeClr val="tx1"/>
            </a:solidFill>
          </a:ln>
        </p:spPr>
      </p:pic>
      <p:pic>
        <p:nvPicPr>
          <p:cNvPr id="121" name="Picture 10" descr="E:\ゼミ\画像\20121212_184300.jpg">
            <a:extLst>
              <a:ext uri="{FF2B5EF4-FFF2-40B4-BE49-F238E27FC236}">
                <a16:creationId xmlns:a16="http://schemas.microsoft.com/office/drawing/2014/main" id="{CAECAE2D-AE8A-60B4-A094-DBE69811459B}"/>
              </a:ext>
            </a:extLst>
          </p:cNvPr>
          <p:cNvPicPr>
            <a:picLocks noChangeAspect="1" noChangeArrowheads="1"/>
          </p:cNvPicPr>
          <p:nvPr/>
        </p:nvPicPr>
        <p:blipFill>
          <a:blip r:embed="rId9" cstate="screen"/>
          <a:srcRect/>
          <a:stretch>
            <a:fillRect/>
          </a:stretch>
        </p:blipFill>
        <p:spPr bwMode="auto">
          <a:xfrm>
            <a:off x="2124553" y="3497835"/>
            <a:ext cx="462245" cy="473840"/>
          </a:xfrm>
          <a:prstGeom prst="rect">
            <a:avLst/>
          </a:prstGeom>
          <a:noFill/>
          <a:ln>
            <a:solidFill>
              <a:schemeClr val="tx1"/>
            </a:solidFill>
          </a:ln>
        </p:spPr>
      </p:pic>
      <p:pic>
        <p:nvPicPr>
          <p:cNvPr id="122" name="図 121" descr="PE+PP+LA.png">
            <a:extLst>
              <a:ext uri="{FF2B5EF4-FFF2-40B4-BE49-F238E27FC236}">
                <a16:creationId xmlns:a16="http://schemas.microsoft.com/office/drawing/2014/main" id="{6B1FC580-779B-48A1-3281-51B72B961EE5}"/>
              </a:ext>
            </a:extLst>
          </p:cNvPr>
          <p:cNvPicPr>
            <a:picLocks noChangeAspect="1"/>
          </p:cNvPicPr>
          <p:nvPr/>
        </p:nvPicPr>
        <p:blipFill>
          <a:blip r:embed="rId10" cstate="screen"/>
          <a:stretch>
            <a:fillRect/>
          </a:stretch>
        </p:blipFill>
        <p:spPr>
          <a:xfrm>
            <a:off x="2874830" y="3497835"/>
            <a:ext cx="473840" cy="473840"/>
          </a:xfrm>
          <a:prstGeom prst="rect">
            <a:avLst/>
          </a:prstGeom>
          <a:ln>
            <a:solidFill>
              <a:schemeClr val="tx1"/>
            </a:solidFill>
          </a:ln>
        </p:spPr>
      </p:pic>
      <p:pic>
        <p:nvPicPr>
          <p:cNvPr id="50" name="図 49">
            <a:extLst>
              <a:ext uri="{FF2B5EF4-FFF2-40B4-BE49-F238E27FC236}">
                <a16:creationId xmlns:a16="http://schemas.microsoft.com/office/drawing/2014/main" id="{523B9D19-72B4-C377-1788-A6934F8127F6}"/>
              </a:ext>
            </a:extLst>
          </p:cNvPr>
          <p:cNvPicPr>
            <a:picLocks noChangeAspect="1"/>
          </p:cNvPicPr>
          <p:nvPr/>
        </p:nvPicPr>
        <p:blipFill>
          <a:blip r:embed="rId11"/>
          <a:stretch>
            <a:fillRect/>
          </a:stretch>
        </p:blipFill>
        <p:spPr>
          <a:xfrm>
            <a:off x="2329889" y="1114804"/>
            <a:ext cx="2209232" cy="1439987"/>
          </a:xfrm>
          <a:prstGeom prst="rect">
            <a:avLst/>
          </a:prstGeom>
        </p:spPr>
      </p:pic>
      <p:pic>
        <p:nvPicPr>
          <p:cNvPr id="53" name="図 52">
            <a:extLst>
              <a:ext uri="{FF2B5EF4-FFF2-40B4-BE49-F238E27FC236}">
                <a16:creationId xmlns:a16="http://schemas.microsoft.com/office/drawing/2014/main" id="{BF97840A-4ABE-C31A-0363-00E264BB2BAB}"/>
              </a:ext>
            </a:extLst>
          </p:cNvPr>
          <p:cNvPicPr>
            <a:picLocks noChangeAspect="1"/>
          </p:cNvPicPr>
          <p:nvPr/>
        </p:nvPicPr>
        <p:blipFill>
          <a:blip r:embed="rId12"/>
          <a:stretch>
            <a:fillRect/>
          </a:stretch>
        </p:blipFill>
        <p:spPr>
          <a:xfrm>
            <a:off x="2474331" y="5134946"/>
            <a:ext cx="2150896" cy="1039719"/>
          </a:xfrm>
          <a:prstGeom prst="rect">
            <a:avLst/>
          </a:prstGeom>
        </p:spPr>
      </p:pic>
      <p:sp>
        <p:nvSpPr>
          <p:cNvPr id="56" name="テキスト ボックス 55">
            <a:extLst>
              <a:ext uri="{FF2B5EF4-FFF2-40B4-BE49-F238E27FC236}">
                <a16:creationId xmlns:a16="http://schemas.microsoft.com/office/drawing/2014/main" id="{4AC35D08-0EFA-2A87-C377-6D562B5DEAAA}"/>
              </a:ext>
            </a:extLst>
          </p:cNvPr>
          <p:cNvSpPr txBox="1"/>
          <p:nvPr/>
        </p:nvSpPr>
        <p:spPr>
          <a:xfrm>
            <a:off x="73884" y="5862240"/>
            <a:ext cx="19179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Times New Roman" panose="02020603050405020304" pitchFamily="18" charset="0"/>
              </a:rPr>
              <a:t>リグノアルカノイド</a:t>
            </a:r>
            <a:r>
              <a:rPr kumimoji="1" lang="en-US" altLang="ja-JP"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Times New Roman" panose="02020603050405020304" pitchFamily="18" charset="0"/>
              </a:rPr>
              <a:t>(LA)</a:t>
            </a:r>
          </a:p>
        </p:txBody>
      </p:sp>
      <p:pic>
        <p:nvPicPr>
          <p:cNvPr id="80" name="図 79">
            <a:extLst>
              <a:ext uri="{FF2B5EF4-FFF2-40B4-BE49-F238E27FC236}">
                <a16:creationId xmlns:a16="http://schemas.microsoft.com/office/drawing/2014/main" id="{0FF387D0-7E4D-1DCE-AB50-FFFFBA9B0920}"/>
              </a:ext>
            </a:extLst>
          </p:cNvPr>
          <p:cNvPicPr>
            <a:picLocks noChangeAspect="1"/>
          </p:cNvPicPr>
          <p:nvPr/>
        </p:nvPicPr>
        <p:blipFill>
          <a:blip r:embed="rId13"/>
          <a:stretch>
            <a:fillRect/>
          </a:stretch>
        </p:blipFill>
        <p:spPr>
          <a:xfrm>
            <a:off x="4664377" y="5009926"/>
            <a:ext cx="2642903" cy="1848074"/>
          </a:xfrm>
          <a:prstGeom prst="rect">
            <a:avLst/>
          </a:prstGeom>
        </p:spPr>
      </p:pic>
      <p:sp>
        <p:nvSpPr>
          <p:cNvPr id="81" name="矢印: 右 80">
            <a:extLst>
              <a:ext uri="{FF2B5EF4-FFF2-40B4-BE49-F238E27FC236}">
                <a16:creationId xmlns:a16="http://schemas.microsoft.com/office/drawing/2014/main" id="{8E32B730-248D-E169-7F87-6C485A493FD3}"/>
              </a:ext>
            </a:extLst>
          </p:cNvPr>
          <p:cNvSpPr/>
          <p:nvPr/>
        </p:nvSpPr>
        <p:spPr>
          <a:xfrm>
            <a:off x="7402522" y="5523339"/>
            <a:ext cx="507983" cy="86636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3" name="テキスト ボックス 82">
            <a:extLst>
              <a:ext uri="{FF2B5EF4-FFF2-40B4-BE49-F238E27FC236}">
                <a16:creationId xmlns:a16="http://schemas.microsoft.com/office/drawing/2014/main" id="{C8031EFB-3B5A-085C-75DA-22F5AA647992}"/>
              </a:ext>
            </a:extLst>
          </p:cNvPr>
          <p:cNvSpPr txBox="1"/>
          <p:nvPr/>
        </p:nvSpPr>
        <p:spPr>
          <a:xfrm>
            <a:off x="2315225" y="16571"/>
            <a:ext cx="4367503" cy="584775"/>
          </a:xfrm>
          <a:prstGeom prst="rect">
            <a:avLst/>
          </a:prstGeom>
          <a:solidFill>
            <a:schemeClr val="bg1"/>
          </a:solidFill>
          <a:ln>
            <a:solidFill>
              <a:schemeClr val="bg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これまでの研究概要</a:t>
            </a:r>
            <a:endParaRPr kumimoji="1" lang="ja-JP" altLang="en-US" sz="20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endParaRPr>
          </a:p>
        </p:txBody>
      </p:sp>
      <p:sp>
        <p:nvSpPr>
          <p:cNvPr id="91" name="テキスト ボックス 90">
            <a:extLst>
              <a:ext uri="{FF2B5EF4-FFF2-40B4-BE49-F238E27FC236}">
                <a16:creationId xmlns:a16="http://schemas.microsoft.com/office/drawing/2014/main" id="{01299D00-36C8-6ED1-30E7-2FE0DF930552}"/>
              </a:ext>
            </a:extLst>
          </p:cNvPr>
          <p:cNvSpPr txBox="1"/>
          <p:nvPr/>
        </p:nvSpPr>
        <p:spPr>
          <a:xfrm>
            <a:off x="7809137" y="5664135"/>
            <a:ext cx="124564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実用化へ</a:t>
            </a:r>
            <a:endParaRPr kumimoji="1" lang="en-US" altLang="ja-JP" sz="16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重点領域③</a:t>
            </a:r>
            <a:endParaRPr kumimoji="1" lang="en-US" sz="16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94" name="矢印: 右 93">
            <a:extLst>
              <a:ext uri="{FF2B5EF4-FFF2-40B4-BE49-F238E27FC236}">
                <a16:creationId xmlns:a16="http://schemas.microsoft.com/office/drawing/2014/main" id="{6577D692-A85A-7EA8-983A-D582B4362FE0}"/>
              </a:ext>
            </a:extLst>
          </p:cNvPr>
          <p:cNvSpPr/>
          <p:nvPr/>
        </p:nvSpPr>
        <p:spPr>
          <a:xfrm flipH="1">
            <a:off x="1691680" y="1459205"/>
            <a:ext cx="507983" cy="86636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5" name="テキスト ボックス 94">
            <a:extLst>
              <a:ext uri="{FF2B5EF4-FFF2-40B4-BE49-F238E27FC236}">
                <a16:creationId xmlns:a16="http://schemas.microsoft.com/office/drawing/2014/main" id="{D3C0ED1F-4439-F626-DDC2-4280ECC801CA}"/>
              </a:ext>
            </a:extLst>
          </p:cNvPr>
          <p:cNvSpPr txBox="1"/>
          <p:nvPr/>
        </p:nvSpPr>
        <p:spPr>
          <a:xfrm>
            <a:off x="302583" y="1545420"/>
            <a:ext cx="1304400" cy="58477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基礎研究</a:t>
            </a:r>
            <a:endParaRPr kumimoji="1" lang="en-US" altLang="ja-JP" sz="16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重点領域①</a:t>
            </a:r>
            <a:endParaRPr kumimoji="1" lang="en-US" sz="16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grpSp>
        <p:nvGrpSpPr>
          <p:cNvPr id="99" name="グループ化 98">
            <a:extLst>
              <a:ext uri="{FF2B5EF4-FFF2-40B4-BE49-F238E27FC236}">
                <a16:creationId xmlns:a16="http://schemas.microsoft.com/office/drawing/2014/main" id="{EFE6E6B7-70C7-A3FE-1F10-A2975789FC6F}"/>
              </a:ext>
            </a:extLst>
          </p:cNvPr>
          <p:cNvGrpSpPr/>
          <p:nvPr/>
        </p:nvGrpSpPr>
        <p:grpSpPr>
          <a:xfrm>
            <a:off x="6857967" y="4366985"/>
            <a:ext cx="2125862" cy="598085"/>
            <a:chOff x="239679" y="639"/>
            <a:chExt cx="8041244" cy="1442845"/>
          </a:xfrm>
          <a:scene3d>
            <a:camera prst="orthographicFront"/>
            <a:lightRig rig="flat" dir="t"/>
          </a:scene3d>
        </p:grpSpPr>
        <p:sp>
          <p:nvSpPr>
            <p:cNvPr id="107" name="正方形/長方形 106">
              <a:extLst>
                <a:ext uri="{FF2B5EF4-FFF2-40B4-BE49-F238E27FC236}">
                  <a16:creationId xmlns:a16="http://schemas.microsoft.com/office/drawing/2014/main" id="{4DAA1157-0BD6-B867-8491-9C0892E71510}"/>
                </a:ext>
              </a:extLst>
            </p:cNvPr>
            <p:cNvSpPr/>
            <p:nvPr/>
          </p:nvSpPr>
          <p:spPr>
            <a:xfrm>
              <a:off x="239683" y="639"/>
              <a:ext cx="8041240" cy="1442845"/>
            </a:xfrm>
            <a:prstGeom prst="rect">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9" name="テキスト ボックス 108">
              <a:extLst>
                <a:ext uri="{FF2B5EF4-FFF2-40B4-BE49-F238E27FC236}">
                  <a16:creationId xmlns:a16="http://schemas.microsoft.com/office/drawing/2014/main" id="{48F18AA2-91E2-2F08-3588-9627C231266B}"/>
                </a:ext>
              </a:extLst>
            </p:cNvPr>
            <p:cNvSpPr txBox="1"/>
            <p:nvPr/>
          </p:nvSpPr>
          <p:spPr>
            <a:xfrm>
              <a:off x="239679" y="639"/>
              <a:ext cx="8002503" cy="137432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marR="0" lvl="0" indent="0" algn="ctr" defTabSz="1466850" rtl="0" eaLnBrk="1" fontAlgn="auto" latinLnBrk="0" hangingPunct="1">
                <a:lnSpc>
                  <a:spcPct val="90000"/>
                </a:lnSpc>
                <a:spcBef>
                  <a:spcPct val="0"/>
                </a:spcBef>
                <a:spcAft>
                  <a:spcPct val="3500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除染学会論文賞・</a:t>
              </a:r>
              <a:endParaRPr kumimoji="1" lang="en-US" altLang="ja-JP" sz="16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1466850" rtl="0" eaLnBrk="1" fontAlgn="auto" latinLnBrk="0" hangingPunct="1">
                <a:lnSpc>
                  <a:spcPct val="90000"/>
                </a:lnSpc>
                <a:spcBef>
                  <a:spcPct val="0"/>
                </a:spcBef>
                <a:spcAft>
                  <a:spcPct val="3500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学生表彰（国内）</a:t>
              </a:r>
            </a:p>
          </p:txBody>
        </p:sp>
      </p:grpSp>
      <p:sp>
        <p:nvSpPr>
          <p:cNvPr id="4" name="スライド番号プレースホルダー 3"/>
          <p:cNvSpPr>
            <a:spLocks noGrp="1"/>
          </p:cNvSpPr>
          <p:nvPr>
            <p:ph type="sldNum" sz="quarter" idx="12"/>
          </p:nvPr>
        </p:nvSpPr>
        <p:spPr>
          <a:xfrm>
            <a:off x="6864801" y="6425133"/>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2827D-D8D5-4F15-A004-D8CF4E7DD38B}" type="slidenum">
              <a:rPr kumimoji="1" lang="ja-JP" altLang="en-US" sz="1200" b="1" i="0" u="none" strike="noStrike" kern="1200" cap="none" spc="0" normalizeH="0" baseline="0" noProof="0" smtClean="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1" i="0" u="none" strike="noStrike" kern="1200" cap="none" spc="0" normalizeH="0" baseline="0" noProof="0" dirty="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0" name="テキスト ボックス 109">
            <a:extLst>
              <a:ext uri="{FF2B5EF4-FFF2-40B4-BE49-F238E27FC236}">
                <a16:creationId xmlns:a16="http://schemas.microsoft.com/office/drawing/2014/main" id="{8F0A824C-01F4-7018-9977-3A82137DA3D9}"/>
              </a:ext>
            </a:extLst>
          </p:cNvPr>
          <p:cNvSpPr txBox="1"/>
          <p:nvPr/>
        </p:nvSpPr>
        <p:spPr>
          <a:xfrm>
            <a:off x="2542849" y="620688"/>
            <a:ext cx="18342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溶液中で初めて</a:t>
            </a:r>
            <a:endParaRPr kumimoji="1" lang="en-US" altLang="ja-JP"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原子状水素を定量化</a:t>
            </a:r>
            <a:endParaRPr kumimoji="1" lang="en-US" sz="14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grpSp>
        <p:nvGrpSpPr>
          <p:cNvPr id="128" name="グループ化 127">
            <a:extLst>
              <a:ext uri="{FF2B5EF4-FFF2-40B4-BE49-F238E27FC236}">
                <a16:creationId xmlns:a16="http://schemas.microsoft.com/office/drawing/2014/main" id="{D1ACD264-C2D5-6857-C748-5EDB477577A6}"/>
              </a:ext>
            </a:extLst>
          </p:cNvPr>
          <p:cNvGrpSpPr/>
          <p:nvPr/>
        </p:nvGrpSpPr>
        <p:grpSpPr>
          <a:xfrm>
            <a:off x="4657114" y="1772816"/>
            <a:ext cx="4517821" cy="2499822"/>
            <a:chOff x="4657114" y="1412776"/>
            <a:chExt cx="4517821" cy="2499822"/>
          </a:xfrm>
        </p:grpSpPr>
        <p:sp>
          <p:nvSpPr>
            <p:cNvPr id="20" name="角丸四角形 48">
              <a:extLst>
                <a:ext uri="{FF2B5EF4-FFF2-40B4-BE49-F238E27FC236}">
                  <a16:creationId xmlns:a16="http://schemas.microsoft.com/office/drawing/2014/main" id="{2EA97713-4EDF-79F7-823F-C4765AE1632F}"/>
                </a:ext>
              </a:extLst>
            </p:cNvPr>
            <p:cNvSpPr/>
            <p:nvPr/>
          </p:nvSpPr>
          <p:spPr>
            <a:xfrm>
              <a:off x="6205185" y="1412776"/>
              <a:ext cx="2841254" cy="249982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1"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2" name="角丸四角形 48">
              <a:extLst>
                <a:ext uri="{FF2B5EF4-FFF2-40B4-BE49-F238E27FC236}">
                  <a16:creationId xmlns:a16="http://schemas.microsoft.com/office/drawing/2014/main" id="{01EB3318-15A4-96ED-3737-515933C1F11D}"/>
                </a:ext>
              </a:extLst>
            </p:cNvPr>
            <p:cNvSpPr/>
            <p:nvPr/>
          </p:nvSpPr>
          <p:spPr>
            <a:xfrm>
              <a:off x="4697886" y="1414840"/>
              <a:ext cx="1378200" cy="183836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1"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87" name="グループ化 86"/>
            <p:cNvGrpSpPr>
              <a:grpSpLocks noChangeAspect="1"/>
            </p:cNvGrpSpPr>
            <p:nvPr/>
          </p:nvGrpSpPr>
          <p:grpSpPr>
            <a:xfrm>
              <a:off x="4738565" y="1466688"/>
              <a:ext cx="1272741" cy="1109108"/>
              <a:chOff x="6331118" y="2548109"/>
              <a:chExt cx="1436692" cy="1251980"/>
            </a:xfrm>
          </p:grpSpPr>
          <p:pic>
            <p:nvPicPr>
              <p:cNvPr id="85" name="Picture 2" descr="C:\Users\owner\Desktop\Reddy-san Data up to 20130619\EPMA-Data for Soil samples\I-4-Fe-Ca-CaO-PO4-treated Soil-2 mm\20130404_I4_img001_SiFeOCa.tif"/>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37815" t="51251" r="22486" b="2523"/>
              <a:stretch/>
            </p:blipFill>
            <p:spPr bwMode="auto">
              <a:xfrm>
                <a:off x="6337140" y="2548109"/>
                <a:ext cx="1430670" cy="1251980"/>
              </a:xfrm>
              <a:prstGeom prst="rect">
                <a:avLst/>
              </a:prstGeom>
              <a:noFill/>
              <a:extLst>
                <a:ext uri="{909E8E84-426E-40DD-AFC4-6F175D3DCCD1}">
                  <a14:hiddenFill xmlns:a14="http://schemas.microsoft.com/office/drawing/2010/main">
                    <a:solidFill>
                      <a:srgbClr val="FFFFFF"/>
                    </a:solidFill>
                  </a14:hiddenFill>
                </a:ext>
              </a:extLst>
            </p:spPr>
          </p:pic>
          <p:sp>
            <p:nvSpPr>
              <p:cNvPr id="86" name="テキスト ボックス 85"/>
              <p:cNvSpPr txBox="1"/>
              <p:nvPr/>
            </p:nvSpPr>
            <p:spPr>
              <a:xfrm>
                <a:off x="6331118" y="3453157"/>
                <a:ext cx="537846" cy="33855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Ca</a:t>
                </a:r>
              </a:p>
            </p:txBody>
          </p:sp>
        </p:grpSp>
        <p:sp>
          <p:nvSpPr>
            <p:cNvPr id="88" name="テキスト ボックス 87"/>
            <p:cNvSpPr txBox="1"/>
            <p:nvPr/>
          </p:nvSpPr>
          <p:spPr>
            <a:xfrm>
              <a:off x="4657114" y="2571023"/>
              <a:ext cx="193111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ナノカルシウムが</a:t>
              </a:r>
              <a:endParaRPr kumimoji="1" lang="en-US" altLang="ja-JP"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66"/>
                  </a:solidFill>
                  <a:effectLst/>
                  <a:uLnTx/>
                  <a:uFillTx/>
                  <a:latin typeface="HGP創英角ｺﾞｼｯｸUB" panose="020B0900000000000000" pitchFamily="50" charset="-128"/>
                  <a:ea typeface="HGP創英角ｺﾞｼｯｸUB" panose="020B0900000000000000" pitchFamily="50" charset="-128"/>
                  <a:cs typeface="+mn-cs"/>
                </a:rPr>
                <a:t>常温・無溶媒</a:t>
              </a:r>
              <a:r>
                <a:rPr kumimoji="1" lang="ja-JP" altLang="en-US"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で</a:t>
              </a:r>
              <a:endParaRPr kumimoji="1" lang="en-US" altLang="ja-JP"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汚染土壌をコーティング</a:t>
              </a:r>
              <a:endParaRPr kumimoji="1" lang="en-US"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90" name="テキスト ボックス 89"/>
            <p:cNvSpPr txBox="1"/>
            <p:nvPr/>
          </p:nvSpPr>
          <p:spPr>
            <a:xfrm>
              <a:off x="4869812" y="3328915"/>
              <a:ext cx="28390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複合</a:t>
              </a:r>
              <a:r>
                <a:rPr kumimoji="1"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汚染土壌の処理</a:t>
              </a:r>
              <a:endParaRPr kumimoji="1" 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26" name="テキスト ボックス 125">
              <a:extLst>
                <a:ext uri="{FF2B5EF4-FFF2-40B4-BE49-F238E27FC236}">
                  <a16:creationId xmlns:a16="http://schemas.microsoft.com/office/drawing/2014/main" id="{55276CF0-A3D8-4838-A840-0737CAADFCBC}"/>
                </a:ext>
              </a:extLst>
            </p:cNvPr>
            <p:cNvSpPr txBox="1"/>
            <p:nvPr/>
          </p:nvSpPr>
          <p:spPr>
            <a:xfrm>
              <a:off x="6159904" y="2583747"/>
              <a:ext cx="213756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異なる汚染物の</a:t>
              </a:r>
              <a:r>
                <a:rPr kumimoji="1" lang="ja-JP" altLang="en-US" sz="14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同時処理</a:t>
              </a:r>
              <a:endParaRPr kumimoji="1" lang="en-US" sz="14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13" name="矢印: 右 112">
              <a:extLst>
                <a:ext uri="{FF2B5EF4-FFF2-40B4-BE49-F238E27FC236}">
                  <a16:creationId xmlns:a16="http://schemas.microsoft.com/office/drawing/2014/main" id="{232FB6FC-0226-9415-B6EB-13E29AFE4146}"/>
                </a:ext>
              </a:extLst>
            </p:cNvPr>
            <p:cNvSpPr/>
            <p:nvPr/>
          </p:nvSpPr>
          <p:spPr>
            <a:xfrm>
              <a:off x="6097472" y="1896164"/>
              <a:ext cx="185544" cy="36231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123" name="図 122">
              <a:extLst>
                <a:ext uri="{FF2B5EF4-FFF2-40B4-BE49-F238E27FC236}">
                  <a16:creationId xmlns:a16="http://schemas.microsoft.com/office/drawing/2014/main" id="{8E1D4750-128F-2C79-0EBD-0134EC8B402D}"/>
                </a:ext>
              </a:extLst>
            </p:cNvPr>
            <p:cNvPicPr>
              <a:picLocks noChangeAspect="1"/>
            </p:cNvPicPr>
            <p:nvPr/>
          </p:nvPicPr>
          <p:blipFill>
            <a:blip r:embed="rId15"/>
            <a:stretch>
              <a:fillRect/>
            </a:stretch>
          </p:blipFill>
          <p:spPr>
            <a:xfrm>
              <a:off x="6141040" y="1425508"/>
              <a:ext cx="2928425" cy="1321911"/>
            </a:xfrm>
            <a:prstGeom prst="rect">
              <a:avLst/>
            </a:prstGeom>
          </p:spPr>
        </p:pic>
        <p:sp>
          <p:nvSpPr>
            <p:cNvPr id="124" name="正方形/長方形 123">
              <a:extLst>
                <a:ext uri="{FF2B5EF4-FFF2-40B4-BE49-F238E27FC236}">
                  <a16:creationId xmlns:a16="http://schemas.microsoft.com/office/drawing/2014/main" id="{1951F71B-7577-56A9-8177-390324546C24}"/>
                </a:ext>
              </a:extLst>
            </p:cNvPr>
            <p:cNvSpPr/>
            <p:nvPr/>
          </p:nvSpPr>
          <p:spPr>
            <a:xfrm>
              <a:off x="7243825" y="2810807"/>
              <a:ext cx="193111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ゼネコンとの共同研究</a:t>
              </a:r>
              <a:endParaRPr kumimoji="1" lang="en-US" altLang="ja-JP"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→シールド工法の補助</a:t>
              </a:r>
              <a:endParaRPr kumimoji="1" lang="en-US" altLang="ja-JP"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grpSp>
      <p:sp>
        <p:nvSpPr>
          <p:cNvPr id="3" name="正方形/長方形 2">
            <a:extLst>
              <a:ext uri="{FF2B5EF4-FFF2-40B4-BE49-F238E27FC236}">
                <a16:creationId xmlns:a16="http://schemas.microsoft.com/office/drawing/2014/main" id="{3D69FEC9-1413-B35A-E2FB-CF43D9596399}"/>
              </a:ext>
            </a:extLst>
          </p:cNvPr>
          <p:cNvSpPr/>
          <p:nvPr/>
        </p:nvSpPr>
        <p:spPr>
          <a:xfrm>
            <a:off x="4774340" y="669500"/>
            <a:ext cx="4037498" cy="10618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補助金採択実績（国のみ）</a:t>
            </a:r>
            <a:endParaRPr kumimoji="1" lang="en-US" altLang="ja-JP"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NEDO</a:t>
            </a:r>
            <a:r>
              <a:rPr kumimoji="1" lang="ja-JP" altLang="en-US"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産技助成（</a:t>
            </a:r>
            <a:r>
              <a:rPr kumimoji="1" lang="en-US" altLang="ja-JP"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H17</a:t>
            </a:r>
            <a:r>
              <a:rPr kumimoji="1" lang="ja-JP" altLang="en-US"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a:t>
            </a:r>
            <a:r>
              <a:rPr kumimoji="1" lang="en-US" altLang="ja-JP"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H20, H21</a:t>
            </a:r>
            <a:r>
              <a:rPr kumimoji="1" lang="ja-JP" altLang="en-US"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a:t>
            </a:r>
            <a:r>
              <a:rPr kumimoji="1" lang="en-US" altLang="ja-JP"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H24</a:t>
            </a:r>
            <a:r>
              <a:rPr kumimoji="1" lang="ja-JP" altLang="en-US"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a:t>
            </a:r>
            <a:r>
              <a:rPr kumimoji="1" lang="en-US" altLang="ja-JP"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 JSPS</a:t>
            </a:r>
            <a:r>
              <a:rPr kumimoji="1" lang="ja-JP" altLang="en-US"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基盤研究</a:t>
            </a:r>
            <a:r>
              <a:rPr kumimoji="1" lang="en-US" altLang="ja-JP"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B</a:t>
            </a:r>
            <a:r>
              <a:rPr kumimoji="1" lang="ja-JP" altLang="en-US"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a:t>
            </a:r>
            <a:r>
              <a:rPr kumimoji="1" lang="en-US" altLang="ja-JP"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H20</a:t>
            </a:r>
            <a:r>
              <a:rPr kumimoji="1" lang="ja-JP" altLang="en-US"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a:t>
            </a:r>
            <a:r>
              <a:rPr kumimoji="1" lang="en-US" altLang="ja-JP"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H21, H22</a:t>
            </a:r>
            <a:r>
              <a:rPr kumimoji="1" lang="ja-JP" altLang="en-US"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a:t>
            </a:r>
            <a:r>
              <a:rPr kumimoji="1" lang="en-US" altLang="ja-JP"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H23, H24</a:t>
            </a:r>
            <a:r>
              <a:rPr kumimoji="1" lang="ja-JP" altLang="en-US"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a:t>
            </a:r>
            <a:r>
              <a:rPr kumimoji="1" lang="en-US" altLang="ja-JP"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H26, H27</a:t>
            </a:r>
            <a:r>
              <a:rPr kumimoji="1" lang="ja-JP" altLang="en-US"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a:t>
            </a:r>
            <a:r>
              <a:rPr kumimoji="1" lang="en-US" altLang="ja-JP"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H29, R2</a:t>
            </a:r>
            <a:r>
              <a:rPr kumimoji="1" lang="ja-JP" altLang="en-US"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a:t>
            </a:r>
            <a:r>
              <a:rPr kumimoji="1" lang="en-US" altLang="ja-JP"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R4</a:t>
            </a:r>
            <a:r>
              <a:rPr kumimoji="1" lang="ja-JP" altLang="en-US"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a:t>
            </a:r>
            <a:r>
              <a:rPr kumimoji="1" lang="en-US" altLang="ja-JP"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 JSPS</a:t>
            </a:r>
            <a:r>
              <a:rPr kumimoji="1" lang="ja-JP" altLang="en-US"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挑戦的萌芽（</a:t>
            </a:r>
            <a:r>
              <a:rPr kumimoji="1" lang="en-US" altLang="ja-JP"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H25</a:t>
            </a:r>
            <a:r>
              <a:rPr kumimoji="1" lang="ja-JP" altLang="en-US"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a:t>
            </a:r>
            <a:r>
              <a:rPr kumimoji="1" lang="en-US" altLang="ja-JP"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H26</a:t>
            </a:r>
            <a:r>
              <a:rPr kumimoji="1" lang="ja-JP" altLang="en-US"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a:t>
            </a:r>
            <a:r>
              <a:rPr kumimoji="1" lang="en-US" altLang="ja-JP"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 JST A-STEP</a:t>
            </a:r>
            <a:r>
              <a:rPr kumimoji="1" lang="ja-JP" altLang="en-US"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ハイリスク挑戦タイプ（</a:t>
            </a:r>
            <a:r>
              <a:rPr kumimoji="1" lang="en-US" altLang="ja-JP"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H26</a:t>
            </a:r>
            <a:r>
              <a:rPr kumimoji="1" lang="ja-JP" altLang="en-US"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a:t>
            </a:r>
            <a:r>
              <a:rPr kumimoji="1" lang="en-US" altLang="ja-JP"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 JST A-STEP </a:t>
            </a:r>
            <a:r>
              <a:rPr kumimoji="1" lang="en-US" altLang="ja-JP" sz="1050" b="1" i="0" u="none" strike="noStrike" kern="1200" cap="none" spc="0" normalizeH="0" baseline="0" noProof="0" dirty="0" err="1">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NexTEP</a:t>
            </a:r>
            <a:r>
              <a:rPr kumimoji="1" lang="en-US" altLang="ja-JP"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-B</a:t>
            </a:r>
            <a:r>
              <a:rPr kumimoji="1" lang="ja-JP" altLang="en-US"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a:t>
            </a:r>
            <a:r>
              <a:rPr kumimoji="1" lang="en-US" altLang="ja-JP"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H27</a:t>
            </a:r>
            <a:r>
              <a:rPr kumimoji="1" lang="ja-JP" altLang="en-US"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a:t>
            </a:r>
            <a:r>
              <a:rPr kumimoji="1" lang="en-US" altLang="ja-JP"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H28</a:t>
            </a:r>
            <a:r>
              <a:rPr kumimoji="1" lang="ja-JP" altLang="en-US"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a:t>
            </a:r>
            <a:r>
              <a:rPr kumimoji="1" lang="en-US" altLang="ja-JP"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JST </a:t>
            </a:r>
            <a:r>
              <a:rPr kumimoji="1" lang="ja-JP" altLang="en-US"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二国間共同研究（</a:t>
            </a:r>
            <a:r>
              <a:rPr kumimoji="1" lang="en-US" altLang="ja-JP"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H28</a:t>
            </a:r>
            <a:r>
              <a:rPr kumimoji="1" lang="ja-JP" altLang="en-US"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a:t>
            </a:r>
            <a:r>
              <a:rPr kumimoji="1" lang="en-US" altLang="ja-JP"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H29</a:t>
            </a:r>
            <a:r>
              <a:rPr kumimoji="1" lang="ja-JP" altLang="en-US"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a:t>
            </a:r>
            <a:r>
              <a:rPr kumimoji="1" lang="en-US" altLang="ja-JP"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 JST</a:t>
            </a:r>
            <a:r>
              <a:rPr kumimoji="1" lang="ja-JP" altLang="en-US"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未来創造事業（</a:t>
            </a:r>
            <a:r>
              <a:rPr kumimoji="1" lang="en-US" altLang="ja-JP"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R1</a:t>
            </a:r>
            <a:r>
              <a:rPr kumimoji="1" lang="ja-JP" altLang="en-US"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a:t>
            </a:r>
            <a:r>
              <a:rPr kumimoji="1" lang="en-US" altLang="ja-JP"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R3</a:t>
            </a:r>
            <a:r>
              <a:rPr kumimoji="1" lang="ja-JP" altLang="en-US"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a:t>
            </a:r>
            <a:r>
              <a:rPr kumimoji="1" lang="en-US" altLang="ja-JP"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JESCO</a:t>
            </a:r>
            <a:r>
              <a:rPr kumimoji="1" lang="ja-JP" altLang="en-US"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a:t>
            </a:r>
            <a:r>
              <a:rPr kumimoji="1" lang="en-US" altLang="ja-JP"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R3</a:t>
            </a:r>
            <a:r>
              <a:rPr kumimoji="1" lang="ja-JP" altLang="en-US" sz="1050" b="1"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a:t>
            </a:r>
            <a:endParaRPr kumimoji="1" lang="ja-JP" altLang="ja-JP" sz="1050" b="0"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937FC203-2258-9653-C79E-F9B6B9A41C5E}"/>
              </a:ext>
            </a:extLst>
          </p:cNvPr>
          <p:cNvSpPr txBox="1"/>
          <p:nvPr/>
        </p:nvSpPr>
        <p:spPr>
          <a:xfrm>
            <a:off x="7588080" y="3700587"/>
            <a:ext cx="1304400" cy="58477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基礎研究</a:t>
            </a:r>
            <a:endParaRPr kumimoji="1" lang="en-US" altLang="ja-JP" sz="16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重点領域②</a:t>
            </a:r>
            <a:endParaRPr kumimoji="1" lang="en-US" sz="16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8" name="矢印: 右 17">
            <a:extLst>
              <a:ext uri="{FF2B5EF4-FFF2-40B4-BE49-F238E27FC236}">
                <a16:creationId xmlns:a16="http://schemas.microsoft.com/office/drawing/2014/main" id="{1F481B9A-70CD-3707-F12D-A226E284263A}"/>
              </a:ext>
            </a:extLst>
          </p:cNvPr>
          <p:cNvSpPr/>
          <p:nvPr/>
        </p:nvSpPr>
        <p:spPr>
          <a:xfrm>
            <a:off x="7078027" y="3595696"/>
            <a:ext cx="453086" cy="72280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テキスト ボックス 11">
            <a:extLst>
              <a:ext uri="{FF2B5EF4-FFF2-40B4-BE49-F238E27FC236}">
                <a16:creationId xmlns:a16="http://schemas.microsoft.com/office/drawing/2014/main" id="{2C814259-A969-9AF1-C261-D76BB7FAD17C}"/>
              </a:ext>
            </a:extLst>
          </p:cNvPr>
          <p:cNvSpPr txBox="1"/>
          <p:nvPr/>
        </p:nvSpPr>
        <p:spPr>
          <a:xfrm>
            <a:off x="3516302" y="4271652"/>
            <a:ext cx="96140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1"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cf</a:t>
            </a:r>
            <a:r>
              <a:rPr kumimoji="1" lang="en-US" altLang="ja-JP" sz="1000" b="0"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 Na</a:t>
            </a:r>
            <a:r>
              <a:rPr kumimoji="1" lang="ja-JP" altLang="en-US" sz="1000" b="0" i="0" u="none" strike="noStrike" kern="120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に勝るものは！？</a:t>
            </a:r>
            <a:endParaRPr kumimoji="1" lang="en-US" sz="1000" b="0" i="0" u="none" strike="noStrike" kern="1200" cap="none" spc="0" normalizeH="0" baseline="0" noProof="0" dirty="0">
              <a:ln>
                <a:noFill/>
              </a:ln>
              <a:solidFill>
                <a:srgbClr val="FF0000"/>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263934420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09C09DCAA80C0B4484AA6471DBD3581E" ma:contentTypeVersion="5" ma:contentTypeDescription="新しいドキュメントを作成します。" ma:contentTypeScope="" ma:versionID="9323e7de1c569ec79c3b205ecc26d0fb">
  <xsd:schema xmlns:xsd="http://www.w3.org/2001/XMLSchema" xmlns:xs="http://www.w3.org/2001/XMLSchema" xmlns:p="http://schemas.microsoft.com/office/2006/metadata/properties" xmlns:ns2="53d64454-7a60-4838-a27f-e08a2fdbe8de" targetNamespace="http://schemas.microsoft.com/office/2006/metadata/properties" ma:root="true" ma:fieldsID="067e8f3c7241c2a26d9c5e416083dedd" ns2:_="">
    <xsd:import namespace="53d64454-7a60-4838-a27f-e08a2fdbe8d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d64454-7a60-4838-a27f-e08a2fdbe8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4C93C5-7D95-4F1D-B8DE-3FF86666BCBE}">
  <ds:schemaRefs>
    <ds:schemaRef ds:uri="http://schemas.microsoft.com/sharepoint/v3/contenttype/forms"/>
  </ds:schemaRefs>
</ds:datastoreItem>
</file>

<file path=customXml/itemProps2.xml><?xml version="1.0" encoding="utf-8"?>
<ds:datastoreItem xmlns:ds="http://schemas.openxmlformats.org/officeDocument/2006/customXml" ds:itemID="{0C5DD987-4682-4752-947B-CC01DEBE41C1}">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53d64454-7a60-4838-a27f-e08a2fdbe8de"/>
    <ds:schemaRef ds:uri="http://www.w3.org/XML/1998/namespace"/>
  </ds:schemaRefs>
</ds:datastoreItem>
</file>

<file path=customXml/itemProps3.xml><?xml version="1.0" encoding="utf-8"?>
<ds:datastoreItem xmlns:ds="http://schemas.openxmlformats.org/officeDocument/2006/customXml" ds:itemID="{BDB763DD-3F52-4E7D-AF6B-BF4AADA66B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d64454-7a60-4838-a27f-e08a2fdbe8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784</TotalTime>
  <Words>1045</Words>
  <Application>Microsoft Office PowerPoint</Application>
  <PresentationFormat>画面に合わせる (4:3)</PresentationFormat>
  <Paragraphs>159</Paragraphs>
  <Slides>6</Slides>
  <Notes>2</Notes>
  <HiddenSlides>0</HiddenSlides>
  <MMClips>0</MMClips>
  <ScaleCrop>false</ScaleCrop>
  <HeadingPairs>
    <vt:vector size="8" baseType="variant">
      <vt:variant>
        <vt:lpstr>使用されているフォント</vt:lpstr>
      </vt:variant>
      <vt:variant>
        <vt:i4>10</vt:i4>
      </vt:variant>
      <vt:variant>
        <vt:lpstr>テーマ</vt:lpstr>
      </vt:variant>
      <vt:variant>
        <vt:i4>2</vt:i4>
      </vt:variant>
      <vt:variant>
        <vt:lpstr>埋め込まれた OLE サーバー</vt:lpstr>
      </vt:variant>
      <vt:variant>
        <vt:i4>2</vt:i4>
      </vt:variant>
      <vt:variant>
        <vt:lpstr>スライド タイトル</vt:lpstr>
      </vt:variant>
      <vt:variant>
        <vt:i4>6</vt:i4>
      </vt:variant>
    </vt:vector>
  </HeadingPairs>
  <TitlesOfParts>
    <vt:vector size="20" baseType="lpstr">
      <vt:lpstr>HGP創英角ｺﾞｼｯｸUB</vt:lpstr>
      <vt:lpstr>HGP創英角ﾎﾟｯﾌﾟ体</vt:lpstr>
      <vt:lpstr>HG丸ｺﾞｼｯｸM-PRO</vt:lpstr>
      <vt:lpstr>Meiryo UI</vt:lpstr>
      <vt:lpstr>游ゴシック</vt:lpstr>
      <vt:lpstr>Arial</vt:lpstr>
      <vt:lpstr>Calibri</vt:lpstr>
      <vt:lpstr>Calibri Light</vt:lpstr>
      <vt:lpstr>Cambria</vt:lpstr>
      <vt:lpstr>Times New Roman</vt:lpstr>
      <vt:lpstr>Office テーマ</vt:lpstr>
      <vt:lpstr>1_Office テーマ</vt:lpstr>
      <vt:lpstr>ChemDraw.Document.6.0</vt:lpstr>
      <vt:lpstr>CS ChemDraw Drawing</vt:lpstr>
      <vt:lpstr>カルシウムのチカラ！  ～環境と資源をつなぐもの！～</vt:lpstr>
      <vt:lpstr>　我々は自然環境中の物質循環を詳細に観察し，滞留している物質（＝汚染物質）の再循環を促し，不足している物質（＝有用な資源）の生成促進をサポートする研究を行っています。これらのプロセスは，常にエネルギー効率を考慮し，可能な限り投入エネルギー量を削減（例えば，常温常圧 etc.）した上で物質循環を促しており，特に後者は，有機・無機物質をより付加価値の高い材料へ変換する新技術の開拓を目指しています。 　関連学問分野：化学（物理化学＝エネルギー関係，有機・無機・微生物，それらに関する分析化学，化学工学など）. </vt:lpstr>
      <vt:lpstr>資源・環境・エネルギーの関連性</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カルシウムのチカラ！ ～化学物質による汚染から環境を守る新たな方法～</dc:title>
  <dc:creator>Mitoma Yoshiharu</dc:creator>
  <cp:lastModifiedBy>Yoshiharu Mitoma</cp:lastModifiedBy>
  <cp:revision>28</cp:revision>
  <cp:lastPrinted>2024-05-27T23:47:11Z</cp:lastPrinted>
  <dcterms:created xsi:type="dcterms:W3CDTF">2020-02-16T06:14:37Z</dcterms:created>
  <dcterms:modified xsi:type="dcterms:W3CDTF">2024-05-28T05:43:55Z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0x01010009C09DCAA80C0B4484AA6471DBD3581E</vt:lpwstr>
  </property>
</Properties>
</file>